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Black"/>
      <p:bold r:id="rId20"/>
      <p:boldItalic r:id="rId21"/>
    </p:embeddedFont>
    <p:embeddedFont>
      <p:font typeface="Montserrat"/>
      <p:regular r:id="rId22"/>
      <p:bold r:id="rId23"/>
      <p:italic r:id="rId24"/>
      <p:boldItalic r:id="rId25"/>
    </p:embeddedFont>
    <p:embeddedFont>
      <p:font typeface="Bebas Neue"/>
      <p:regular r:id="rId26"/>
    </p:embeddedFont>
    <p:embeddedFont>
      <p:font typeface="Average"/>
      <p:regular r:id="rId27"/>
    </p:embeddedFont>
    <p:embeddedFont>
      <p:font typeface="PT Sans"/>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lack-bold.fntdata"/><Relationship Id="rId22" Type="http://schemas.openxmlformats.org/officeDocument/2006/relationships/font" Target="fonts/Montserrat-regular.fntdata"/><Relationship Id="rId21" Type="http://schemas.openxmlformats.org/officeDocument/2006/relationships/font" Target="fonts/MontserratBlack-boldItalic.fntdata"/><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BebasNeue-regular.fntdata"/><Relationship Id="rId25" Type="http://schemas.openxmlformats.org/officeDocument/2006/relationships/font" Target="fonts/Montserrat-boldItalic.fntdata"/><Relationship Id="rId28" Type="http://schemas.openxmlformats.org/officeDocument/2006/relationships/font" Target="fonts/PTSans-regular.fntdata"/><Relationship Id="rId27"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TSa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TSans-boldItalic.fntdata"/><Relationship Id="rId30" Type="http://schemas.openxmlformats.org/officeDocument/2006/relationships/font" Target="fonts/PTSans-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0" name="Shape 1230"/>
        <p:cNvGrpSpPr/>
        <p:nvPr/>
      </p:nvGrpSpPr>
      <p:grpSpPr>
        <a:xfrm>
          <a:off x="0" y="0"/>
          <a:ext cx="0" cy="0"/>
          <a:chOff x="0" y="0"/>
          <a:chExt cx="0" cy="0"/>
        </a:xfrm>
      </p:grpSpPr>
      <p:sp>
        <p:nvSpPr>
          <p:cNvPr id="1231" name="Google Shape;12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32" name="Google Shape;12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6" name="Shape 1326"/>
        <p:cNvGrpSpPr/>
        <p:nvPr/>
      </p:nvGrpSpPr>
      <p:grpSpPr>
        <a:xfrm>
          <a:off x="0" y="0"/>
          <a:ext cx="0" cy="0"/>
          <a:chOff x="0" y="0"/>
          <a:chExt cx="0" cy="0"/>
        </a:xfrm>
      </p:grpSpPr>
      <p:sp>
        <p:nvSpPr>
          <p:cNvPr id="1327" name="Google Shape;1327;g3405745792b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8" name="Google Shape;1328;g3405745792b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3488e8cbe82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3488e8cbe82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4" name="Shape 1344"/>
        <p:cNvGrpSpPr/>
        <p:nvPr/>
      </p:nvGrpSpPr>
      <p:grpSpPr>
        <a:xfrm>
          <a:off x="0" y="0"/>
          <a:ext cx="0" cy="0"/>
          <a:chOff x="0" y="0"/>
          <a:chExt cx="0" cy="0"/>
        </a:xfrm>
      </p:grpSpPr>
      <p:sp>
        <p:nvSpPr>
          <p:cNvPr id="1345" name="Google Shape;1345;g3488e8cbe82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6" name="Google Shape;1346;g3488e8cbe82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2" name="Shape 1352"/>
        <p:cNvGrpSpPr/>
        <p:nvPr/>
      </p:nvGrpSpPr>
      <p:grpSpPr>
        <a:xfrm>
          <a:off x="0" y="0"/>
          <a:ext cx="0" cy="0"/>
          <a:chOff x="0" y="0"/>
          <a:chExt cx="0" cy="0"/>
        </a:xfrm>
      </p:grpSpPr>
      <p:sp>
        <p:nvSpPr>
          <p:cNvPr id="1353" name="Google Shape;1353;g3488e8cbe82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4" name="Google Shape;1354;g3488e8cbe82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g345bdb4e5b6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3" name="Google Shape;1363;g345bdb4e5b6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 name="Shape 1237"/>
        <p:cNvGrpSpPr/>
        <p:nvPr/>
      </p:nvGrpSpPr>
      <p:grpSpPr>
        <a:xfrm>
          <a:off x="0" y="0"/>
          <a:ext cx="0" cy="0"/>
          <a:chOff x="0" y="0"/>
          <a:chExt cx="0" cy="0"/>
        </a:xfrm>
      </p:grpSpPr>
      <p:sp>
        <p:nvSpPr>
          <p:cNvPr id="1238" name="Google Shape;1238;g33b725d71f8_0_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9" name="Google Shape;1239;g33b725d71f8_0_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 name="Shape 1244"/>
        <p:cNvGrpSpPr/>
        <p:nvPr/>
      </p:nvGrpSpPr>
      <p:grpSpPr>
        <a:xfrm>
          <a:off x="0" y="0"/>
          <a:ext cx="0" cy="0"/>
          <a:chOff x="0" y="0"/>
          <a:chExt cx="0" cy="0"/>
        </a:xfrm>
      </p:grpSpPr>
      <p:sp>
        <p:nvSpPr>
          <p:cNvPr id="1245" name="Google Shape;1245;g3488e8cbe82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6" name="Google Shape;1246;g3488e8cbe82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2" name="Shape 1252"/>
        <p:cNvGrpSpPr/>
        <p:nvPr/>
      </p:nvGrpSpPr>
      <p:grpSpPr>
        <a:xfrm>
          <a:off x="0" y="0"/>
          <a:ext cx="0" cy="0"/>
          <a:chOff x="0" y="0"/>
          <a:chExt cx="0" cy="0"/>
        </a:xfrm>
      </p:grpSpPr>
      <p:sp>
        <p:nvSpPr>
          <p:cNvPr id="1253" name="Google Shape;1253;g3488e8cbe82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4" name="Google Shape;1254;g3488e8cbe82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 name="Shape 1267"/>
        <p:cNvGrpSpPr/>
        <p:nvPr/>
      </p:nvGrpSpPr>
      <p:grpSpPr>
        <a:xfrm>
          <a:off x="0" y="0"/>
          <a:ext cx="0" cy="0"/>
          <a:chOff x="0" y="0"/>
          <a:chExt cx="0" cy="0"/>
        </a:xfrm>
      </p:grpSpPr>
      <p:sp>
        <p:nvSpPr>
          <p:cNvPr id="1268" name="Google Shape;1268;g340574579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9" name="Google Shape;1269;g340574579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3" name="Shape 1283"/>
        <p:cNvGrpSpPr/>
        <p:nvPr/>
      </p:nvGrpSpPr>
      <p:grpSpPr>
        <a:xfrm>
          <a:off x="0" y="0"/>
          <a:ext cx="0" cy="0"/>
          <a:chOff x="0" y="0"/>
          <a:chExt cx="0" cy="0"/>
        </a:xfrm>
      </p:grpSpPr>
      <p:sp>
        <p:nvSpPr>
          <p:cNvPr id="1284" name="Google Shape;1284;g3405745792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5" name="Google Shape;1285;g3405745792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3405745792b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3405745792b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 name="Shape 1301"/>
        <p:cNvGrpSpPr/>
        <p:nvPr/>
      </p:nvGrpSpPr>
      <p:grpSpPr>
        <a:xfrm>
          <a:off x="0" y="0"/>
          <a:ext cx="0" cy="0"/>
          <a:chOff x="0" y="0"/>
          <a:chExt cx="0" cy="0"/>
        </a:xfrm>
      </p:grpSpPr>
      <p:sp>
        <p:nvSpPr>
          <p:cNvPr id="1302" name="Google Shape;1302;g3488e8cbe82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 name="Google Shape;1303;g3488e8cbe82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4" name="Shape 1314"/>
        <p:cNvGrpSpPr/>
        <p:nvPr/>
      </p:nvGrpSpPr>
      <p:grpSpPr>
        <a:xfrm>
          <a:off x="0" y="0"/>
          <a:ext cx="0" cy="0"/>
          <a:chOff x="0" y="0"/>
          <a:chExt cx="0" cy="0"/>
        </a:xfrm>
      </p:grpSpPr>
      <p:sp>
        <p:nvSpPr>
          <p:cNvPr id="1315" name="Google Shape;1315;g3488e8cbe82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6" name="Google Shape;1316;g3488e8cbe82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image" Target="../media/image2.png"/><Relationship Id="rId6"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 name="Google Shape;52;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4" name="Shape 444"/>
        <p:cNvGrpSpPr/>
        <p:nvPr/>
      </p:nvGrpSpPr>
      <p:grpSpPr>
        <a:xfrm>
          <a:off x="0" y="0"/>
          <a:ext cx="0" cy="0"/>
          <a:chOff x="0" y="0"/>
          <a:chExt cx="0" cy="0"/>
        </a:xfrm>
      </p:grpSpPr>
      <p:sp>
        <p:nvSpPr>
          <p:cNvPr id="445" name="Google Shape;445;p11"/>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8" name="Google Shape;488;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2" name="Google Shape;532;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35"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36" name="Shape 536"/>
        <p:cNvGrpSpPr/>
        <p:nvPr/>
      </p:nvGrpSpPr>
      <p:grpSpPr>
        <a:xfrm>
          <a:off x="0" y="0"/>
          <a:ext cx="0" cy="0"/>
          <a:chOff x="0" y="0"/>
          <a:chExt cx="0" cy="0"/>
        </a:xfrm>
      </p:grpSpPr>
      <p:sp>
        <p:nvSpPr>
          <p:cNvPr id="537" name="Google Shape;537;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8" name="Google Shape;538;p1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9" name="Google Shape;539;p13"/>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1" name="Google Shape;541;p1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2" name="Google Shape;542;p13"/>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4" name="Google Shape;544;p1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5" name="Google Shape;545;p13"/>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7" name="Google Shape;547;p1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8" name="Google Shape;548;p13"/>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0" name="Google Shape;550;p1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1" name="Google Shape;551;p13"/>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 name="Google Shape;586;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4" name="Google Shape;594;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7" name="Shape 597"/>
        <p:cNvGrpSpPr/>
        <p:nvPr/>
      </p:nvGrpSpPr>
      <p:grpSpPr>
        <a:xfrm>
          <a:off x="0" y="0"/>
          <a:ext cx="0" cy="0"/>
          <a:chOff x="0" y="0"/>
          <a:chExt cx="0" cy="0"/>
        </a:xfrm>
      </p:grpSpPr>
      <p:sp>
        <p:nvSpPr>
          <p:cNvPr id="598" name="Google Shape;598;p14"/>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99" name="Google Shape;599;p14"/>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4"/>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4"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 name="Google Shape;640;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15"/>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5" name="Google Shape;645;p15"/>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6" name="Google Shape;646;p15"/>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7" name="Shape 647"/>
        <p:cNvGrpSpPr/>
        <p:nvPr/>
      </p:nvGrpSpPr>
      <p:grpSpPr>
        <a:xfrm>
          <a:off x="0" y="0"/>
          <a:ext cx="0" cy="0"/>
          <a:chOff x="0" y="0"/>
          <a:chExt cx="0" cy="0"/>
        </a:xfrm>
      </p:grpSpPr>
      <p:sp>
        <p:nvSpPr>
          <p:cNvPr id="648" name="Google Shape;648;p16"/>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9" name="Google Shape;649;p16"/>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1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69" name="Shape 669"/>
        <p:cNvGrpSpPr/>
        <p:nvPr/>
      </p:nvGrpSpPr>
      <p:grpSpPr>
        <a:xfrm>
          <a:off x="0" y="0"/>
          <a:ext cx="0" cy="0"/>
          <a:chOff x="0" y="0"/>
          <a:chExt cx="0" cy="0"/>
        </a:xfrm>
      </p:grpSpPr>
      <p:sp>
        <p:nvSpPr>
          <p:cNvPr id="670" name="Google Shape;670;p17"/>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1" name="Google Shape;671;p17"/>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7"/>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7"/>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96"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 name="Google Shape;721;p18"/>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2" name="Google Shape;722;p18"/>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723" name="Shape 723"/>
        <p:cNvGrpSpPr/>
        <p:nvPr/>
      </p:nvGrpSpPr>
      <p:grpSpPr>
        <a:xfrm>
          <a:off x="0" y="0"/>
          <a:ext cx="0" cy="0"/>
          <a:chOff x="0" y="0"/>
          <a:chExt cx="0" cy="0"/>
        </a:xfrm>
      </p:grpSpPr>
      <p:sp>
        <p:nvSpPr>
          <p:cNvPr id="724" name="Google Shape;724;p19"/>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5" name="Google Shape;725;p19"/>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8" name="Shape 748"/>
        <p:cNvGrpSpPr/>
        <p:nvPr/>
      </p:nvGrpSpPr>
      <p:grpSpPr>
        <a:xfrm>
          <a:off x="0" y="0"/>
          <a:ext cx="0" cy="0"/>
          <a:chOff x="0" y="0"/>
          <a:chExt cx="0" cy="0"/>
        </a:xfrm>
      </p:grpSpPr>
      <p:sp>
        <p:nvSpPr>
          <p:cNvPr id="749" name="Google Shape;749;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50" name="Google Shape;750;p20"/>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1" name="Google Shape;751;p20"/>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2" name="Google Shape;752;p20"/>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3" name="Google Shape;753;p20"/>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 name="Google Shape;144;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84" name="Shape 784"/>
        <p:cNvGrpSpPr/>
        <p:nvPr/>
      </p:nvGrpSpPr>
      <p:grpSpPr>
        <a:xfrm>
          <a:off x="0" y="0"/>
          <a:ext cx="0" cy="0"/>
          <a:chOff x="0" y="0"/>
          <a:chExt cx="0" cy="0"/>
        </a:xfrm>
      </p:grpSpPr>
      <p:sp>
        <p:nvSpPr>
          <p:cNvPr id="785" name="Google Shape;785;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6" name="Google Shape;786;p21"/>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787" name="Google Shape;787;p21"/>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10" name="Shape 810"/>
        <p:cNvGrpSpPr/>
        <p:nvPr/>
      </p:nvGrpSpPr>
      <p:grpSpPr>
        <a:xfrm>
          <a:off x="0" y="0"/>
          <a:ext cx="0" cy="0"/>
          <a:chOff x="0" y="0"/>
          <a:chExt cx="0" cy="0"/>
        </a:xfrm>
      </p:grpSpPr>
      <p:sp>
        <p:nvSpPr>
          <p:cNvPr id="811" name="Google Shape;811;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2" name="Google Shape;812;p22"/>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22"/>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22"/>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5" name="Google Shape;815;p22"/>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6" name="Google Shape;816;p22"/>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7" name="Google Shape;817;p22"/>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40" name="Shape 840"/>
        <p:cNvGrpSpPr/>
        <p:nvPr/>
      </p:nvGrpSpPr>
      <p:grpSpPr>
        <a:xfrm>
          <a:off x="0" y="0"/>
          <a:ext cx="0" cy="0"/>
          <a:chOff x="0" y="0"/>
          <a:chExt cx="0" cy="0"/>
        </a:xfrm>
      </p:grpSpPr>
      <p:sp>
        <p:nvSpPr>
          <p:cNvPr id="841" name="Google Shape;841;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2" name="Google Shape;842;p23"/>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23"/>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4" name="Google Shape;844;p23"/>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5" name="Google Shape;845;p23"/>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6" name="Google Shape;846;p23"/>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7" name="Google Shape;847;p23"/>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8" name="Google Shape;848;p23"/>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9" name="Google Shape;849;p23"/>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72"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874" name="Google Shape;874;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5" name="Google Shape;875;p24"/>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4"/>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7" name="Google Shape;877;p24"/>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4"/>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9" name="Google Shape;879;p24"/>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4"/>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1" name="Google Shape;881;p24"/>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2" name="Google Shape;882;p24"/>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3" name="Google Shape;883;p24"/>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4" name="Google Shape;884;p24"/>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5" name="Google Shape;885;p24"/>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6" name="Google Shape;886;p24"/>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09" name="Shape 909"/>
        <p:cNvGrpSpPr/>
        <p:nvPr/>
      </p:nvGrpSpPr>
      <p:grpSpPr>
        <a:xfrm>
          <a:off x="0" y="0"/>
          <a:ext cx="0" cy="0"/>
          <a:chOff x="0" y="0"/>
          <a:chExt cx="0" cy="0"/>
        </a:xfrm>
      </p:grpSpPr>
      <p:sp>
        <p:nvSpPr>
          <p:cNvPr id="910" name="Google Shape;910;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922" name="Shape 922"/>
        <p:cNvGrpSpPr/>
        <p:nvPr/>
      </p:nvGrpSpPr>
      <p:grpSpPr>
        <a:xfrm>
          <a:off x="0" y="0"/>
          <a:ext cx="0" cy="0"/>
          <a:chOff x="0" y="0"/>
          <a:chExt cx="0" cy="0"/>
        </a:xfrm>
      </p:grpSpPr>
      <p:sp>
        <p:nvSpPr>
          <p:cNvPr id="923" name="Google Shape;923;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26"/>
          <p:cNvGrpSpPr/>
          <p:nvPr/>
        </p:nvGrpSpPr>
        <p:grpSpPr>
          <a:xfrm flipH="1" rot="10800000">
            <a:off x="-465158" y="-1342256"/>
            <a:ext cx="2532725" cy="1881750"/>
            <a:chOff x="7221517" y="-507956"/>
            <a:chExt cx="2532725" cy="1881750"/>
          </a:xfrm>
        </p:grpSpPr>
        <p:sp>
          <p:nvSpPr>
            <p:cNvPr id="936" name="Google Shape;936;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6" name="Shape 946"/>
        <p:cNvGrpSpPr/>
        <p:nvPr/>
      </p:nvGrpSpPr>
      <p:grpSpPr>
        <a:xfrm>
          <a:off x="0" y="0"/>
          <a:ext cx="0" cy="0"/>
          <a:chOff x="0" y="0"/>
          <a:chExt cx="0" cy="0"/>
        </a:xfrm>
      </p:grpSpPr>
      <p:sp>
        <p:nvSpPr>
          <p:cNvPr id="947" name="Google Shape;947;p27"/>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49" name="Google Shape;949;p27"/>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1" name="Google Shape;951;p27"/>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75" name="Shape 975"/>
        <p:cNvGrpSpPr/>
        <p:nvPr/>
      </p:nvGrpSpPr>
      <p:grpSpPr>
        <a:xfrm>
          <a:off x="0" y="0"/>
          <a:ext cx="0" cy="0"/>
          <a:chOff x="0" y="0"/>
          <a:chExt cx="0" cy="0"/>
        </a:xfrm>
      </p:grpSpPr>
      <p:sp>
        <p:nvSpPr>
          <p:cNvPr id="976" name="Google Shape;976;p28"/>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8" name="Google Shape;978;p28"/>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9" name="Google Shape;979;p28"/>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1" name="Google Shape;981;p28"/>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2" name="Google Shape;982;p28"/>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4" name="Google Shape;984;p28"/>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5" name="Google Shape;985;p28"/>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2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00" name="Shape 1000"/>
        <p:cNvGrpSpPr/>
        <p:nvPr/>
      </p:nvGrpSpPr>
      <p:grpSpPr>
        <a:xfrm>
          <a:off x="0" y="0"/>
          <a:ext cx="0" cy="0"/>
          <a:chOff x="0" y="0"/>
          <a:chExt cx="0" cy="0"/>
        </a:xfrm>
      </p:grpSpPr>
      <p:sp>
        <p:nvSpPr>
          <p:cNvPr id="1001" name="Google Shape;1001;p29"/>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02" name="Google Shape;1002;p29"/>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3" name="Google Shape;1003;p29"/>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s" sz="1200">
                <a:solidFill>
                  <a:schemeClr val="dk1"/>
                </a:solidFill>
                <a:latin typeface="Montserrat"/>
                <a:ea typeface="Montserrat"/>
                <a:cs typeface="Montserrat"/>
                <a:sym typeface="Montserrat"/>
              </a:rPr>
              <a:t>CREDITS:</a:t>
            </a:r>
            <a:r>
              <a:rPr lang="es" sz="1200">
                <a:solidFill>
                  <a:schemeClr val="dk1"/>
                </a:solidFill>
                <a:latin typeface="Montserrat"/>
                <a:ea typeface="Montserrat"/>
                <a:cs typeface="Montserrat"/>
                <a:sym typeface="Montserrat"/>
              </a:rPr>
              <a:t> This presentation template was created by </a:t>
            </a:r>
            <a:r>
              <a:rPr b="1" lang="es"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s" sz="1200">
                <a:solidFill>
                  <a:schemeClr val="dk1"/>
                </a:solidFill>
                <a:latin typeface="Montserrat"/>
                <a:ea typeface="Montserrat"/>
                <a:cs typeface="Montserrat"/>
                <a:sym typeface="Montserrat"/>
              </a:rPr>
              <a:t>, and includes icons by </a:t>
            </a:r>
            <a:r>
              <a:rPr b="1" lang="es"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s" sz="1200">
                <a:solidFill>
                  <a:schemeClr val="dk1"/>
                </a:solidFill>
                <a:latin typeface="Montserrat"/>
                <a:ea typeface="Montserrat"/>
                <a:cs typeface="Montserrat"/>
                <a:sym typeface="Montserrat"/>
              </a:rPr>
              <a:t>, and infographics &amp; images by </a:t>
            </a:r>
            <a:r>
              <a:rPr b="1" lang="es"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s"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 name="Google Shape;1037;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5" name="Google Shape;1045;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 name="Google Shape;1081;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9" name="Google Shape;1089;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2"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5" name="Google Shape;1125;p30"/>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pic>
        <p:nvPicPr>
          <p:cNvPr id="1126" name="Google Shape;1126;p30" title="logo (1).png"/>
          <p:cNvPicPr preferRelativeResize="0"/>
          <p:nvPr/>
        </p:nvPicPr>
        <p:blipFill>
          <a:blip r:embed="rId4">
            <a:alphaModFix/>
          </a:blip>
          <a:stretch>
            <a:fillRect/>
          </a:stretch>
        </p:blipFill>
        <p:spPr>
          <a:xfrm rot="-324470">
            <a:off x="90132" y="4742443"/>
            <a:ext cx="681988" cy="36974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 name="Shape 191"/>
        <p:cNvGrpSpPr/>
        <p:nvPr/>
      </p:nvGrpSpPr>
      <p:grpSpPr>
        <a:xfrm>
          <a:off x="0" y="0"/>
          <a:ext cx="0" cy="0"/>
          <a:chOff x="0" y="0"/>
          <a:chExt cx="0" cy="0"/>
        </a:xfrm>
      </p:grpSpPr>
      <p:sp>
        <p:nvSpPr>
          <p:cNvPr id="192" name="Google Shape;19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3" name="Google Shape;193;p4"/>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27" name="Shape 1127"/>
        <p:cNvGrpSpPr/>
        <p:nvPr/>
      </p:nvGrpSpPr>
      <p:grpSpPr>
        <a:xfrm>
          <a:off x="0" y="0"/>
          <a:ext cx="0" cy="0"/>
          <a:chOff x="0" y="0"/>
          <a:chExt cx="0" cy="0"/>
        </a:xfrm>
      </p:grpSpPr>
      <p:grpSp>
        <p:nvGrpSpPr>
          <p:cNvPr id="1128" name="Google Shape;1128;p31"/>
          <p:cNvGrpSpPr/>
          <p:nvPr/>
        </p:nvGrpSpPr>
        <p:grpSpPr>
          <a:xfrm>
            <a:off x="4780389" y="2513201"/>
            <a:ext cx="5036265" cy="4113315"/>
            <a:chOff x="4780389" y="2513201"/>
            <a:chExt cx="5036265" cy="4113315"/>
          </a:xfrm>
        </p:grpSpPr>
        <p:grpSp>
          <p:nvGrpSpPr>
            <p:cNvPr id="1129" name="Google Shape;1129;p31"/>
            <p:cNvGrpSpPr/>
            <p:nvPr/>
          </p:nvGrpSpPr>
          <p:grpSpPr>
            <a:xfrm>
              <a:off x="4780389" y="2513201"/>
              <a:ext cx="5036265" cy="4113315"/>
              <a:chOff x="4673664" y="2214101"/>
              <a:chExt cx="5036265" cy="4113315"/>
            </a:xfrm>
          </p:grpSpPr>
          <p:sp>
            <p:nvSpPr>
              <p:cNvPr id="1130" name="Google Shape;1130;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 name="Google Shape;1131;p31"/>
              <p:cNvGrpSpPr/>
              <p:nvPr/>
            </p:nvGrpSpPr>
            <p:grpSpPr>
              <a:xfrm>
                <a:off x="4673664" y="2214101"/>
                <a:ext cx="5036265" cy="4113315"/>
                <a:chOff x="4673664" y="2214101"/>
                <a:chExt cx="5036265" cy="4113315"/>
              </a:xfrm>
            </p:grpSpPr>
            <p:grpSp>
              <p:nvGrpSpPr>
                <p:cNvPr id="1132" name="Google Shape;1132;p31"/>
                <p:cNvGrpSpPr/>
                <p:nvPr/>
              </p:nvGrpSpPr>
              <p:grpSpPr>
                <a:xfrm>
                  <a:off x="4673664" y="2214101"/>
                  <a:ext cx="5036265" cy="4113315"/>
                  <a:chOff x="3825164" y="427026"/>
                  <a:chExt cx="5036265" cy="4113315"/>
                </a:xfrm>
              </p:grpSpPr>
              <p:sp>
                <p:nvSpPr>
                  <p:cNvPr id="1133" name="Google Shape;1133;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 name="Google Shape;1161;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9" name="Google Shape;1169;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 name="Google Shape;1172;p31"/>
          <p:cNvGrpSpPr/>
          <p:nvPr/>
        </p:nvGrpSpPr>
        <p:grpSpPr>
          <a:xfrm>
            <a:off x="-3382536" y="-1517162"/>
            <a:ext cx="5036265" cy="4113315"/>
            <a:chOff x="4780389" y="2513201"/>
            <a:chExt cx="5036265" cy="4113315"/>
          </a:xfrm>
        </p:grpSpPr>
        <p:grpSp>
          <p:nvGrpSpPr>
            <p:cNvPr id="1173" name="Google Shape;1173;p31"/>
            <p:cNvGrpSpPr/>
            <p:nvPr/>
          </p:nvGrpSpPr>
          <p:grpSpPr>
            <a:xfrm>
              <a:off x="4780389" y="2513201"/>
              <a:ext cx="5036265" cy="4113315"/>
              <a:chOff x="4673664" y="2214101"/>
              <a:chExt cx="5036265" cy="4113315"/>
            </a:xfrm>
          </p:grpSpPr>
          <p:sp>
            <p:nvSpPr>
              <p:cNvPr id="1174" name="Google Shape;1174;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 name="Google Shape;1175;p31"/>
              <p:cNvGrpSpPr/>
              <p:nvPr/>
            </p:nvGrpSpPr>
            <p:grpSpPr>
              <a:xfrm>
                <a:off x="4673664" y="2214101"/>
                <a:ext cx="5036265" cy="4113315"/>
                <a:chOff x="4673664" y="2214101"/>
                <a:chExt cx="5036265" cy="4113315"/>
              </a:xfrm>
            </p:grpSpPr>
            <p:grpSp>
              <p:nvGrpSpPr>
                <p:cNvPr id="1176" name="Google Shape;1176;p31"/>
                <p:cNvGrpSpPr/>
                <p:nvPr/>
              </p:nvGrpSpPr>
              <p:grpSpPr>
                <a:xfrm>
                  <a:off x="4673664" y="2214101"/>
                  <a:ext cx="5036265" cy="4113315"/>
                  <a:chOff x="3825164" y="427026"/>
                  <a:chExt cx="5036265" cy="4113315"/>
                </a:xfrm>
              </p:grpSpPr>
              <p:sp>
                <p:nvSpPr>
                  <p:cNvPr id="1177" name="Google Shape;1177;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 name="Google Shape;1205;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3" name="Google Shape;1213;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 name="Google Shape;1216;p31"/>
          <p:cNvGrpSpPr/>
          <p:nvPr/>
        </p:nvGrpSpPr>
        <p:grpSpPr>
          <a:xfrm>
            <a:off x="274225" y="2188525"/>
            <a:ext cx="76825" cy="76800"/>
            <a:chOff x="3104875" y="1099400"/>
            <a:chExt cx="76825" cy="76800"/>
          </a:xfrm>
        </p:grpSpPr>
        <p:sp>
          <p:nvSpPr>
            <p:cNvPr id="1217" name="Google Shape;1217;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31"/>
          <p:cNvGrpSpPr/>
          <p:nvPr/>
        </p:nvGrpSpPr>
        <p:grpSpPr>
          <a:xfrm>
            <a:off x="3783350" y="4781250"/>
            <a:ext cx="76825" cy="76800"/>
            <a:chOff x="3104875" y="1099400"/>
            <a:chExt cx="76825" cy="76800"/>
          </a:xfrm>
        </p:grpSpPr>
        <p:sp>
          <p:nvSpPr>
            <p:cNvPr id="1220" name="Google Shape;1220;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31"/>
          <p:cNvGrpSpPr/>
          <p:nvPr/>
        </p:nvGrpSpPr>
        <p:grpSpPr>
          <a:xfrm>
            <a:off x="7034175" y="263575"/>
            <a:ext cx="76825" cy="76800"/>
            <a:chOff x="3104875" y="1099400"/>
            <a:chExt cx="76825" cy="76800"/>
          </a:xfrm>
        </p:grpSpPr>
        <p:sp>
          <p:nvSpPr>
            <p:cNvPr id="1223" name="Google Shape;1223;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5" name="Google Shape;1225;p31"/>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226" name="Google Shape;1226;p31"/>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227" name="Google Shape;1227;p31"/>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228" name="Google Shape;1228;p31"/>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229" name="Google Shape;1229;p31"/>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sp>
        <p:nvSpPr>
          <p:cNvPr id="204" name="Google Shape;204;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5"/>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5"/>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5"/>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8" name="Google Shape;208;p5"/>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1" name="Shape 231"/>
        <p:cNvGrpSpPr/>
        <p:nvPr/>
      </p:nvGrpSpPr>
      <p:grpSpPr>
        <a:xfrm>
          <a:off x="0" y="0"/>
          <a:ext cx="0" cy="0"/>
          <a:chOff x="0" y="0"/>
          <a:chExt cx="0" cy="0"/>
        </a:xfrm>
      </p:grpSpPr>
      <p:sp>
        <p:nvSpPr>
          <p:cNvPr id="232" name="Google Shape;232;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33" name="Google Shape;233;p6"/>
          <p:cNvGrpSpPr/>
          <p:nvPr/>
        </p:nvGrpSpPr>
        <p:grpSpPr>
          <a:xfrm>
            <a:off x="8354016" y="-383869"/>
            <a:ext cx="1346076" cy="1863864"/>
            <a:chOff x="8354016" y="-383869"/>
            <a:chExt cx="1346076" cy="1863864"/>
          </a:xfrm>
        </p:grpSpPr>
        <p:sp>
          <p:nvSpPr>
            <p:cNvPr id="234" name="Google Shape;234;p6"/>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6"/>
          <p:cNvSpPr/>
          <p:nvPr/>
        </p:nvSpPr>
        <p:spPr>
          <a:xfrm flipH="1" rot="10515695">
            <a:off x="8362734" y="-200627"/>
            <a:ext cx="57045" cy="57045"/>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5" name="Google Shape;245;p7"/>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7" name="Google Shape;287;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1" name="Google Shape;331;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4" name="Shape 334"/>
        <p:cNvGrpSpPr/>
        <p:nvPr/>
      </p:nvGrpSpPr>
      <p:grpSpPr>
        <a:xfrm>
          <a:off x="0" y="0"/>
          <a:ext cx="0" cy="0"/>
          <a:chOff x="0" y="0"/>
          <a:chExt cx="0" cy="0"/>
        </a:xfrm>
      </p:grpSpPr>
      <p:sp>
        <p:nvSpPr>
          <p:cNvPr id="335" name="Google Shape;335;p8"/>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 name="Google Shape;377;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4" name="Shape 424"/>
        <p:cNvGrpSpPr/>
        <p:nvPr/>
      </p:nvGrpSpPr>
      <p:grpSpPr>
        <a:xfrm>
          <a:off x="0" y="0"/>
          <a:ext cx="0" cy="0"/>
          <a:chOff x="0" y="0"/>
          <a:chExt cx="0" cy="0"/>
        </a:xfrm>
      </p:grpSpPr>
      <p:sp>
        <p:nvSpPr>
          <p:cNvPr id="425" name="Google Shape;42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26" name="Google Shape;42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7" name="Shape 427"/>
        <p:cNvGrpSpPr/>
        <p:nvPr/>
      </p:nvGrpSpPr>
      <p:grpSpPr>
        <a:xfrm>
          <a:off x="0" y="0"/>
          <a:ext cx="0" cy="0"/>
          <a:chOff x="0" y="0"/>
          <a:chExt cx="0" cy="0"/>
        </a:xfrm>
      </p:grpSpPr>
      <p:sp>
        <p:nvSpPr>
          <p:cNvPr id="428" name="Google Shape;428;p10"/>
          <p:cNvSpPr/>
          <p:nvPr>
            <p:ph idx="2" type="pic"/>
          </p:nvPr>
        </p:nvSpPr>
        <p:spPr>
          <a:xfrm>
            <a:off x="0" y="0"/>
            <a:ext cx="9144000" cy="5143500"/>
          </a:xfrm>
          <a:prstGeom prst="rect">
            <a:avLst/>
          </a:prstGeom>
          <a:noFill/>
          <a:ln>
            <a:noFill/>
          </a:ln>
        </p:spPr>
      </p:sp>
      <p:sp>
        <p:nvSpPr>
          <p:cNvPr id="429" name="Google Shape;429;p10"/>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 name="Google Shape;441;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3" name="Shape 1233"/>
        <p:cNvGrpSpPr/>
        <p:nvPr/>
      </p:nvGrpSpPr>
      <p:grpSpPr>
        <a:xfrm>
          <a:off x="0" y="0"/>
          <a:ext cx="0" cy="0"/>
          <a:chOff x="0" y="0"/>
          <a:chExt cx="0" cy="0"/>
        </a:xfrm>
      </p:grpSpPr>
      <p:sp>
        <p:nvSpPr>
          <p:cNvPr id="1234" name="Google Shape;1234;p32"/>
          <p:cNvSpPr txBox="1"/>
          <p:nvPr>
            <p:ph idx="4294967295" type="ctrTitle"/>
          </p:nvPr>
        </p:nvSpPr>
        <p:spPr>
          <a:xfrm>
            <a:off x="1055100" y="1475238"/>
            <a:ext cx="7033800" cy="219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6400"/>
              <a:t>ARCHIVO DE DATOS</a:t>
            </a:r>
            <a:endParaRPr sz="6400"/>
          </a:p>
        </p:txBody>
      </p:sp>
      <p:sp>
        <p:nvSpPr>
          <p:cNvPr id="1235" name="Google Shape;1235;p32"/>
          <p:cNvSpPr txBox="1"/>
          <p:nvPr>
            <p:ph idx="4294967295" type="subTitle"/>
          </p:nvPr>
        </p:nvSpPr>
        <p:spPr>
          <a:xfrm>
            <a:off x="0" y="4459425"/>
            <a:ext cx="5403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s">
                <a:latin typeface="Average"/>
                <a:ea typeface="Average"/>
                <a:cs typeface="Average"/>
                <a:sym typeface="Average"/>
              </a:rPr>
              <a:t>By:</a:t>
            </a:r>
            <a:endParaRPr b="1" i="1">
              <a:latin typeface="Average"/>
              <a:ea typeface="Average"/>
              <a:cs typeface="Average"/>
              <a:sym typeface="Average"/>
            </a:endParaRPr>
          </a:p>
        </p:txBody>
      </p:sp>
      <p:pic>
        <p:nvPicPr>
          <p:cNvPr id="1236" name="Google Shape;1236;p32" title="logo (1).png"/>
          <p:cNvPicPr preferRelativeResize="0"/>
          <p:nvPr/>
        </p:nvPicPr>
        <p:blipFill>
          <a:blip r:embed="rId3">
            <a:alphaModFix/>
          </a:blip>
          <a:stretch>
            <a:fillRect/>
          </a:stretch>
        </p:blipFill>
        <p:spPr>
          <a:xfrm rot="-324475">
            <a:off x="322650" y="4213650"/>
            <a:ext cx="1581150" cy="8572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9" name="Shape 1329"/>
        <p:cNvGrpSpPr/>
        <p:nvPr/>
      </p:nvGrpSpPr>
      <p:grpSpPr>
        <a:xfrm>
          <a:off x="0" y="0"/>
          <a:ext cx="0" cy="0"/>
          <a:chOff x="0" y="0"/>
          <a:chExt cx="0" cy="0"/>
        </a:xfrm>
      </p:grpSpPr>
      <p:sp>
        <p:nvSpPr>
          <p:cNvPr id="1330" name="Google Shape;1330;p41"/>
          <p:cNvSpPr txBox="1"/>
          <p:nvPr/>
        </p:nvSpPr>
        <p:spPr>
          <a:xfrm>
            <a:off x="2241150" y="152700"/>
            <a:ext cx="46617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3000">
                <a:solidFill>
                  <a:schemeClr val="dk1"/>
                </a:solidFill>
                <a:latin typeface="Montserrat"/>
                <a:ea typeface="Montserrat"/>
                <a:cs typeface="Montserrat"/>
                <a:sym typeface="Montserrat"/>
              </a:rPr>
              <a:t>PARAMETRIZANDO</a:t>
            </a:r>
            <a:endParaRPr b="1" sz="3000">
              <a:solidFill>
                <a:schemeClr val="dk1"/>
              </a:solidFill>
              <a:latin typeface="Montserrat"/>
              <a:ea typeface="Montserrat"/>
              <a:cs typeface="Montserrat"/>
              <a:sym typeface="Montserrat"/>
            </a:endParaRPr>
          </a:p>
        </p:txBody>
      </p:sp>
      <p:sp>
        <p:nvSpPr>
          <p:cNvPr id="1331" name="Google Shape;1331;p41"/>
          <p:cNvSpPr txBox="1"/>
          <p:nvPr/>
        </p:nvSpPr>
        <p:spPr>
          <a:xfrm>
            <a:off x="1882650" y="792613"/>
            <a:ext cx="4980600" cy="13854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s" sz="1300">
                <a:solidFill>
                  <a:schemeClr val="dk1"/>
                </a:solidFill>
                <a:latin typeface="Montserrat"/>
                <a:ea typeface="Montserrat"/>
                <a:cs typeface="Montserrat"/>
                <a:sym typeface="Montserrat"/>
              </a:rPr>
              <a:t>Dado que ustedes </a:t>
            </a:r>
            <a:r>
              <a:rPr lang="es" sz="1300">
                <a:solidFill>
                  <a:schemeClr val="dk1"/>
                </a:solidFill>
                <a:latin typeface="Montserrat"/>
                <a:ea typeface="Montserrat"/>
                <a:cs typeface="Montserrat"/>
                <a:sym typeface="Montserrat"/>
              </a:rPr>
              <a:t>están</a:t>
            </a:r>
            <a:r>
              <a:rPr lang="es" sz="1300">
                <a:solidFill>
                  <a:schemeClr val="dk1"/>
                </a:solidFill>
                <a:latin typeface="Montserrat"/>
                <a:ea typeface="Montserrat"/>
                <a:cs typeface="Montserrat"/>
                <a:sym typeface="Montserrat"/>
              </a:rPr>
              <a:t> </a:t>
            </a:r>
            <a:r>
              <a:rPr lang="es" sz="1300">
                <a:solidFill>
                  <a:srgbClr val="00FF00"/>
                </a:solidFill>
                <a:latin typeface="Montserrat"/>
                <a:ea typeface="Montserrat"/>
                <a:cs typeface="Montserrat"/>
                <a:sym typeface="Montserrat"/>
              </a:rPr>
              <a:t>EDITANDO </a:t>
            </a:r>
            <a:r>
              <a:rPr lang="es" sz="1300">
                <a:solidFill>
                  <a:schemeClr val="dk1"/>
                </a:solidFill>
                <a:latin typeface="Montserrat"/>
                <a:ea typeface="Montserrat"/>
                <a:cs typeface="Montserrat"/>
                <a:sym typeface="Montserrat"/>
              </a:rPr>
              <a:t>directamente los archivos, si quisieran pasarlos como parámetros de una función deben hacerlo por </a:t>
            </a:r>
            <a:r>
              <a:rPr lang="es" sz="1300">
                <a:solidFill>
                  <a:srgbClr val="FF0000"/>
                </a:solidFill>
                <a:latin typeface="Montserrat"/>
                <a:ea typeface="Montserrat"/>
                <a:cs typeface="Montserrat"/>
                <a:sym typeface="Montserrat"/>
              </a:rPr>
              <a:t>REFERENCIA</a:t>
            </a:r>
            <a:r>
              <a:rPr lang="es" sz="1300">
                <a:solidFill>
                  <a:schemeClr val="dk1"/>
                </a:solidFill>
                <a:latin typeface="Montserrat"/>
                <a:ea typeface="Montserrat"/>
                <a:cs typeface="Montserrat"/>
                <a:sym typeface="Montserrat"/>
              </a:rPr>
              <a:t>. Cabe resaltar que las variables de los archivos de lectura </a:t>
            </a:r>
            <a:r>
              <a:rPr lang="es" sz="1300">
                <a:solidFill>
                  <a:schemeClr val="dk1"/>
                </a:solidFill>
                <a:latin typeface="Montserrat"/>
                <a:ea typeface="Montserrat"/>
                <a:cs typeface="Montserrat"/>
                <a:sym typeface="Montserrat"/>
              </a:rPr>
              <a:t>también</a:t>
            </a:r>
            <a:r>
              <a:rPr lang="es" sz="1300">
                <a:solidFill>
                  <a:schemeClr val="dk1"/>
                </a:solidFill>
                <a:latin typeface="Montserrat"/>
                <a:ea typeface="Montserrat"/>
                <a:cs typeface="Montserrat"/>
                <a:sym typeface="Montserrat"/>
              </a:rPr>
              <a:t> son </a:t>
            </a:r>
            <a:r>
              <a:rPr lang="es" sz="1300">
                <a:solidFill>
                  <a:srgbClr val="00FF00"/>
                </a:solidFill>
                <a:latin typeface="Montserrat"/>
                <a:ea typeface="Montserrat"/>
                <a:cs typeface="Montserrat"/>
                <a:sym typeface="Montserrat"/>
              </a:rPr>
              <a:t>“editadas”</a:t>
            </a:r>
            <a:r>
              <a:rPr lang="es" sz="1300">
                <a:solidFill>
                  <a:schemeClr val="dk1"/>
                </a:solidFill>
                <a:latin typeface="Montserrat"/>
                <a:ea typeface="Montserrat"/>
                <a:cs typeface="Montserrat"/>
                <a:sym typeface="Montserrat"/>
              </a:rPr>
              <a:t> pues el cursor de lectura es el que se va moviendo.</a:t>
            </a:r>
            <a:endParaRPr sz="1300">
              <a:solidFill>
                <a:schemeClr val="dk1"/>
              </a:solidFill>
              <a:latin typeface="Montserrat"/>
              <a:ea typeface="Montserrat"/>
              <a:cs typeface="Montserrat"/>
              <a:sym typeface="Montserrat"/>
            </a:endParaRPr>
          </a:p>
        </p:txBody>
      </p:sp>
      <p:pic>
        <p:nvPicPr>
          <p:cNvPr id="1332" name="Google Shape;1332;p41"/>
          <p:cNvPicPr preferRelativeResize="0"/>
          <p:nvPr/>
        </p:nvPicPr>
        <p:blipFill>
          <a:blip r:embed="rId3">
            <a:alphaModFix/>
          </a:blip>
          <a:stretch>
            <a:fillRect/>
          </a:stretch>
        </p:blipFill>
        <p:spPr>
          <a:xfrm>
            <a:off x="510038" y="2776937"/>
            <a:ext cx="6184025" cy="1587325"/>
          </a:xfrm>
          <a:prstGeom prst="rect">
            <a:avLst/>
          </a:prstGeom>
          <a:noFill/>
          <a:ln cap="flat" cmpd="sng" w="9525">
            <a:solidFill>
              <a:schemeClr val="dk1"/>
            </a:solidFill>
            <a:prstDash val="solid"/>
            <a:round/>
            <a:headEnd len="sm" w="sm" type="none"/>
            <a:tailEnd len="sm" w="sm" type="none"/>
          </a:ln>
        </p:spPr>
      </p:pic>
      <p:sp>
        <p:nvSpPr>
          <p:cNvPr id="1333" name="Google Shape;1333;p41"/>
          <p:cNvSpPr txBox="1"/>
          <p:nvPr/>
        </p:nvSpPr>
        <p:spPr>
          <a:xfrm>
            <a:off x="463850" y="2467663"/>
            <a:ext cx="131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chemeClr val="dk1"/>
                </a:solidFill>
                <a:latin typeface="Montserrat"/>
                <a:ea typeface="Montserrat"/>
                <a:cs typeface="Montserrat"/>
                <a:sym typeface="Montserrat"/>
              </a:rPr>
              <a:t>EJEMPLO:</a:t>
            </a:r>
            <a:endParaRPr>
              <a:solidFill>
                <a:schemeClr val="dk1"/>
              </a:solidFill>
              <a:latin typeface="Montserrat"/>
              <a:ea typeface="Montserrat"/>
              <a:cs typeface="Montserrat"/>
              <a:sym typeface="Montserrat"/>
            </a:endParaRPr>
          </a:p>
        </p:txBody>
      </p:sp>
      <p:pic>
        <p:nvPicPr>
          <p:cNvPr id="1334" name="Google Shape;1334;p41"/>
          <p:cNvPicPr preferRelativeResize="0"/>
          <p:nvPr/>
        </p:nvPicPr>
        <p:blipFill>
          <a:blip r:embed="rId4">
            <a:alphaModFix/>
          </a:blip>
          <a:stretch>
            <a:fillRect/>
          </a:stretch>
        </p:blipFill>
        <p:spPr>
          <a:xfrm>
            <a:off x="1165625" y="4495462"/>
            <a:ext cx="5198753" cy="519875"/>
          </a:xfrm>
          <a:prstGeom prst="rect">
            <a:avLst/>
          </a:prstGeom>
          <a:noFill/>
          <a:ln cap="flat" cmpd="sng" w="9525">
            <a:solidFill>
              <a:schemeClr val="dk1"/>
            </a:solidFill>
            <a:prstDash val="solid"/>
            <a:round/>
            <a:headEnd len="sm" w="sm" type="none"/>
            <a:tailEnd len="sm" w="sm" type="none"/>
          </a:ln>
        </p:spPr>
      </p:pic>
      <p:sp>
        <p:nvSpPr>
          <p:cNvPr id="1335" name="Google Shape;1335;p41"/>
          <p:cNvSpPr txBox="1"/>
          <p:nvPr/>
        </p:nvSpPr>
        <p:spPr>
          <a:xfrm>
            <a:off x="7107150" y="3110450"/>
            <a:ext cx="19386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a:solidFill>
                  <a:schemeClr val="dk1"/>
                </a:solidFill>
                <a:latin typeface="Montserrat"/>
                <a:ea typeface="Montserrat"/>
                <a:cs typeface="Montserrat"/>
                <a:sym typeface="Montserrat"/>
              </a:rPr>
              <a:t>Nota:</a:t>
            </a:r>
            <a:endParaRPr sz="1000">
              <a:solidFill>
                <a:schemeClr val="dk1"/>
              </a:solidFill>
              <a:latin typeface="Montserrat"/>
              <a:ea typeface="Montserrat"/>
              <a:cs typeface="Montserrat"/>
              <a:sym typeface="Montserrat"/>
            </a:endParaRPr>
          </a:p>
          <a:p>
            <a:pPr indent="0" lvl="0" marL="0" rtl="0" algn="l">
              <a:spcBef>
                <a:spcPts val="0"/>
              </a:spcBef>
              <a:spcAft>
                <a:spcPts val="0"/>
              </a:spcAft>
              <a:buNone/>
            </a:pPr>
            <a:r>
              <a:rPr lang="es" sz="1000">
                <a:solidFill>
                  <a:schemeClr val="dk1"/>
                </a:solidFill>
                <a:latin typeface="Montserrat"/>
                <a:ea typeface="Montserrat"/>
                <a:cs typeface="Montserrat"/>
                <a:sym typeface="Montserrat"/>
              </a:rPr>
              <a:t>&gt; Si se dan cuenta, y creo que ya era obvio, pueden variar el nombre de su variable de archivo dentro de la función pues son VARIABLES como tal!</a:t>
            </a:r>
            <a:endParaRPr sz="1000">
              <a:solidFill>
                <a:schemeClr val="dk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42"/>
          <p:cNvSpPr txBox="1"/>
          <p:nvPr/>
        </p:nvSpPr>
        <p:spPr>
          <a:xfrm>
            <a:off x="1546500" y="333025"/>
            <a:ext cx="60510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3000">
                <a:solidFill>
                  <a:schemeClr val="dk1"/>
                </a:solidFill>
                <a:latin typeface="Montserrat"/>
                <a:ea typeface="Montserrat"/>
                <a:cs typeface="Montserrat"/>
                <a:sym typeface="Montserrat"/>
              </a:rPr>
              <a:t>DIFERENCIAS DE UBICACIÓN</a:t>
            </a:r>
            <a:endParaRPr b="1" sz="3000">
              <a:solidFill>
                <a:schemeClr val="dk1"/>
              </a:solidFill>
              <a:latin typeface="Montserrat"/>
              <a:ea typeface="Montserrat"/>
              <a:cs typeface="Montserrat"/>
              <a:sym typeface="Montserrat"/>
            </a:endParaRPr>
          </a:p>
        </p:txBody>
      </p:sp>
      <p:sp>
        <p:nvSpPr>
          <p:cNvPr id="1341" name="Google Shape;1341;p42"/>
          <p:cNvSpPr txBox="1"/>
          <p:nvPr/>
        </p:nvSpPr>
        <p:spPr>
          <a:xfrm>
            <a:off x="1517700" y="979900"/>
            <a:ext cx="6108600" cy="1477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
                <a:solidFill>
                  <a:schemeClr val="dk1"/>
                </a:solidFill>
                <a:latin typeface="Montserrat"/>
                <a:ea typeface="Montserrat"/>
                <a:cs typeface="Montserrat"/>
                <a:sym typeface="Montserrat"/>
              </a:rPr>
              <a:t>Antes de realizar un ejemplo, debemos resaltar que la ubicación de los archivos será diferente, pues el programa toma y lee todo a partir de rutas relativas por lo que la </a:t>
            </a:r>
            <a:r>
              <a:rPr lang="es">
                <a:solidFill>
                  <a:srgbClr val="FFFF00"/>
                </a:solidFill>
                <a:latin typeface="Montserrat"/>
                <a:ea typeface="Montserrat"/>
                <a:cs typeface="Montserrat"/>
                <a:sym typeface="Montserrat"/>
              </a:rPr>
              <a:t>“</a:t>
            </a:r>
            <a:r>
              <a:rPr lang="es">
                <a:solidFill>
                  <a:srgbClr val="FFFF00"/>
                </a:solidFill>
                <a:latin typeface="Montserrat"/>
                <a:ea typeface="Montserrat"/>
                <a:cs typeface="Montserrat"/>
                <a:sym typeface="Montserrat"/>
              </a:rPr>
              <a:t>raíz</a:t>
            </a:r>
            <a:r>
              <a:rPr lang="es">
                <a:solidFill>
                  <a:srgbClr val="FFFF00"/>
                </a:solidFill>
                <a:latin typeface="Montserrat"/>
                <a:ea typeface="Montserrat"/>
                <a:cs typeface="Montserrat"/>
                <a:sym typeface="Montserrat"/>
              </a:rPr>
              <a:t>”</a:t>
            </a:r>
            <a:r>
              <a:rPr lang="es">
                <a:solidFill>
                  <a:schemeClr val="dk1"/>
                </a:solidFill>
                <a:latin typeface="Montserrat"/>
                <a:ea typeface="Montserrat"/>
                <a:cs typeface="Montserrat"/>
                <a:sym typeface="Montserrat"/>
              </a:rPr>
              <a:t> es el punto de inicio </a:t>
            </a:r>
            <a:r>
              <a:rPr lang="es">
                <a:solidFill>
                  <a:schemeClr val="dk1"/>
                </a:solidFill>
                <a:latin typeface="Montserrat"/>
                <a:ea typeface="Montserrat"/>
                <a:cs typeface="Montserrat"/>
                <a:sym typeface="Montserrat"/>
              </a:rPr>
              <a:t>estándar</a:t>
            </a:r>
            <a:r>
              <a:rPr lang="es">
                <a:solidFill>
                  <a:schemeClr val="dk1"/>
                </a:solidFill>
                <a:latin typeface="Montserrat"/>
                <a:ea typeface="Montserrat"/>
                <a:cs typeface="Montserrat"/>
                <a:sym typeface="Montserrat"/>
              </a:rPr>
              <a:t> para esto. Por ello, ahora los archivos </a:t>
            </a:r>
            <a:r>
              <a:rPr lang="es">
                <a:solidFill>
                  <a:srgbClr val="FF9900"/>
                </a:solidFill>
                <a:latin typeface="Montserrat"/>
                <a:ea typeface="Montserrat"/>
                <a:cs typeface="Montserrat"/>
                <a:sym typeface="Montserrat"/>
              </a:rPr>
              <a:t>no se ubicaran al costado del ejecutable,</a:t>
            </a:r>
            <a:r>
              <a:rPr lang="es">
                <a:solidFill>
                  <a:schemeClr val="dk1"/>
                </a:solidFill>
                <a:latin typeface="Montserrat"/>
                <a:ea typeface="Montserrat"/>
                <a:cs typeface="Montserrat"/>
                <a:sym typeface="Montserrat"/>
              </a:rPr>
              <a:t> sino que </a:t>
            </a:r>
            <a:r>
              <a:rPr lang="es">
                <a:solidFill>
                  <a:srgbClr val="00FFFF"/>
                </a:solidFill>
                <a:latin typeface="Montserrat"/>
                <a:ea typeface="Montserrat"/>
                <a:cs typeface="Montserrat"/>
                <a:sym typeface="Montserrat"/>
              </a:rPr>
              <a:t>serán puestos directamente en el directorio del proyecto.</a:t>
            </a:r>
            <a:endParaRPr>
              <a:solidFill>
                <a:srgbClr val="00FFFF"/>
              </a:solidFill>
              <a:latin typeface="Montserrat"/>
              <a:ea typeface="Montserrat"/>
              <a:cs typeface="Montserrat"/>
              <a:sym typeface="Montserrat"/>
            </a:endParaRPr>
          </a:p>
        </p:txBody>
      </p:sp>
      <p:pic>
        <p:nvPicPr>
          <p:cNvPr id="1342" name="Google Shape;1342;p42"/>
          <p:cNvPicPr preferRelativeResize="0"/>
          <p:nvPr/>
        </p:nvPicPr>
        <p:blipFill>
          <a:blip r:embed="rId3">
            <a:alphaModFix/>
          </a:blip>
          <a:stretch>
            <a:fillRect/>
          </a:stretch>
        </p:blipFill>
        <p:spPr>
          <a:xfrm>
            <a:off x="1857313" y="2550175"/>
            <a:ext cx="5429365" cy="2381300"/>
          </a:xfrm>
          <a:prstGeom prst="rect">
            <a:avLst/>
          </a:prstGeom>
          <a:noFill/>
          <a:ln cap="flat" cmpd="sng" w="9525">
            <a:solidFill>
              <a:schemeClr val="dk1"/>
            </a:solidFill>
            <a:prstDash val="solid"/>
            <a:round/>
            <a:headEnd len="sm" w="sm" type="none"/>
            <a:tailEnd len="sm" w="sm" type="none"/>
          </a:ln>
        </p:spPr>
      </p:pic>
      <p:sp>
        <p:nvSpPr>
          <p:cNvPr id="1343" name="Google Shape;1343;p42"/>
          <p:cNvSpPr txBox="1"/>
          <p:nvPr/>
        </p:nvSpPr>
        <p:spPr>
          <a:xfrm>
            <a:off x="53025" y="3038050"/>
            <a:ext cx="14934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900">
                <a:solidFill>
                  <a:schemeClr val="dk1"/>
                </a:solidFill>
                <a:latin typeface="Montserrat"/>
                <a:ea typeface="Montserrat"/>
                <a:cs typeface="Montserrat"/>
                <a:sym typeface="Montserrat"/>
              </a:rPr>
              <a:t>Nota:</a:t>
            </a:r>
            <a:endParaRPr sz="900">
              <a:solidFill>
                <a:schemeClr val="dk1"/>
              </a:solidFill>
              <a:latin typeface="Montserrat"/>
              <a:ea typeface="Montserrat"/>
              <a:cs typeface="Montserrat"/>
              <a:sym typeface="Montserrat"/>
            </a:endParaRPr>
          </a:p>
          <a:p>
            <a:pPr indent="0" lvl="0" marL="0" rtl="0" algn="l">
              <a:spcBef>
                <a:spcPts val="0"/>
              </a:spcBef>
              <a:spcAft>
                <a:spcPts val="0"/>
              </a:spcAft>
              <a:buNone/>
            </a:pPr>
            <a:r>
              <a:rPr lang="es" sz="900">
                <a:solidFill>
                  <a:schemeClr val="dk1"/>
                </a:solidFill>
                <a:latin typeface="Montserrat"/>
                <a:ea typeface="Montserrat"/>
                <a:cs typeface="Montserrat"/>
                <a:sym typeface="Montserrat"/>
              </a:rPr>
              <a:t>&gt; Cabe resaltar que igualmente para los archivos de salida, no es necesario </a:t>
            </a:r>
            <a:r>
              <a:rPr lang="es" sz="900">
                <a:solidFill>
                  <a:schemeClr val="dk1"/>
                </a:solidFill>
                <a:latin typeface="Montserrat"/>
                <a:ea typeface="Montserrat"/>
                <a:cs typeface="Montserrat"/>
                <a:sym typeface="Montserrat"/>
              </a:rPr>
              <a:t>colocarlos</a:t>
            </a:r>
            <a:r>
              <a:rPr lang="es" sz="900">
                <a:solidFill>
                  <a:schemeClr val="dk1"/>
                </a:solidFill>
                <a:latin typeface="Montserrat"/>
                <a:ea typeface="Montserrat"/>
                <a:cs typeface="Montserrat"/>
                <a:sym typeface="Montserrat"/>
              </a:rPr>
              <a:t> la primera vez, pues se autogeneran.</a:t>
            </a:r>
            <a:endParaRPr sz="900">
              <a:solidFill>
                <a:schemeClr val="dk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7" name="Shape 1347"/>
        <p:cNvGrpSpPr/>
        <p:nvPr/>
      </p:nvGrpSpPr>
      <p:grpSpPr>
        <a:xfrm>
          <a:off x="0" y="0"/>
          <a:ext cx="0" cy="0"/>
          <a:chOff x="0" y="0"/>
          <a:chExt cx="0" cy="0"/>
        </a:xfrm>
      </p:grpSpPr>
      <p:sp>
        <p:nvSpPr>
          <p:cNvPr id="1348" name="Google Shape;1348;p43"/>
          <p:cNvSpPr txBox="1"/>
          <p:nvPr/>
        </p:nvSpPr>
        <p:spPr>
          <a:xfrm>
            <a:off x="1383150" y="152700"/>
            <a:ext cx="63777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3000">
                <a:solidFill>
                  <a:schemeClr val="dk1"/>
                </a:solidFill>
                <a:latin typeface="Montserrat"/>
                <a:ea typeface="Montserrat"/>
                <a:cs typeface="Montserrat"/>
                <a:sym typeface="Montserrat"/>
              </a:rPr>
              <a:t>EJEMPLO </a:t>
            </a:r>
            <a:r>
              <a:rPr b="1" lang="es" sz="3000">
                <a:solidFill>
                  <a:schemeClr val="dk1"/>
                </a:solidFill>
                <a:latin typeface="Montserrat"/>
                <a:ea typeface="Montserrat"/>
                <a:cs typeface="Montserrat"/>
                <a:sym typeface="Montserrat"/>
              </a:rPr>
              <a:t>PRÁCTICO</a:t>
            </a:r>
            <a:r>
              <a:rPr b="1" lang="es" sz="3000">
                <a:solidFill>
                  <a:schemeClr val="dk1"/>
                </a:solidFill>
                <a:latin typeface="Montserrat"/>
                <a:ea typeface="Montserrat"/>
                <a:cs typeface="Montserrat"/>
                <a:sym typeface="Montserrat"/>
              </a:rPr>
              <a:t> DE USO</a:t>
            </a:r>
            <a:endParaRPr b="1" sz="3000">
              <a:solidFill>
                <a:schemeClr val="dk1"/>
              </a:solidFill>
              <a:latin typeface="Montserrat"/>
              <a:ea typeface="Montserrat"/>
              <a:cs typeface="Montserrat"/>
              <a:sym typeface="Montserrat"/>
            </a:endParaRPr>
          </a:p>
        </p:txBody>
      </p:sp>
      <p:pic>
        <p:nvPicPr>
          <p:cNvPr id="1349" name="Google Shape;1349;p43"/>
          <p:cNvPicPr preferRelativeResize="0"/>
          <p:nvPr/>
        </p:nvPicPr>
        <p:blipFill>
          <a:blip r:embed="rId3">
            <a:alphaModFix/>
          </a:blip>
          <a:stretch>
            <a:fillRect/>
          </a:stretch>
        </p:blipFill>
        <p:spPr>
          <a:xfrm>
            <a:off x="120575" y="837975"/>
            <a:ext cx="5545705" cy="3951574"/>
          </a:xfrm>
          <a:prstGeom prst="rect">
            <a:avLst/>
          </a:prstGeom>
          <a:noFill/>
          <a:ln cap="flat" cmpd="sng" w="9525">
            <a:solidFill>
              <a:schemeClr val="dk1"/>
            </a:solidFill>
            <a:prstDash val="solid"/>
            <a:round/>
            <a:headEnd len="sm" w="sm" type="none"/>
            <a:tailEnd len="sm" w="sm" type="none"/>
          </a:ln>
        </p:spPr>
      </p:pic>
      <p:sp>
        <p:nvSpPr>
          <p:cNvPr id="1350" name="Google Shape;1350;p43"/>
          <p:cNvSpPr txBox="1"/>
          <p:nvPr/>
        </p:nvSpPr>
        <p:spPr>
          <a:xfrm>
            <a:off x="5803150" y="2199488"/>
            <a:ext cx="3160200" cy="14775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sz="1200">
                <a:solidFill>
                  <a:schemeClr val="dk1"/>
                </a:solidFill>
                <a:latin typeface="Montserrat"/>
                <a:ea typeface="Montserrat"/>
                <a:cs typeface="Montserrat"/>
                <a:sym typeface="Montserrat"/>
              </a:rPr>
              <a:t>Como se puede ver en los comentarios, se recomienda que por cada bloque o función , modulen de esa forma su código; es decir:</a:t>
            </a:r>
            <a:endParaRPr sz="1200">
              <a:solidFill>
                <a:schemeClr val="dk1"/>
              </a:solidFill>
              <a:latin typeface="Montserrat"/>
              <a:ea typeface="Montserrat"/>
              <a:cs typeface="Montserrat"/>
              <a:sym typeface="Montserrat"/>
            </a:endParaRPr>
          </a:p>
          <a:p>
            <a:pPr indent="0" lvl="0" marL="0" rtl="0" algn="l">
              <a:spcBef>
                <a:spcPts val="0"/>
              </a:spcBef>
              <a:spcAft>
                <a:spcPts val="0"/>
              </a:spcAft>
              <a:buNone/>
            </a:pPr>
            <a:r>
              <a:rPr lang="es" sz="1200">
                <a:solidFill>
                  <a:srgbClr val="00FFFF"/>
                </a:solidFill>
                <a:latin typeface="Montserrat"/>
                <a:ea typeface="Montserrat"/>
                <a:cs typeface="Montserrat"/>
                <a:sym typeface="Montserrat"/>
              </a:rPr>
              <a:t>1) Apertura de Archivos</a:t>
            </a:r>
            <a:endParaRPr sz="1200">
              <a:solidFill>
                <a:srgbClr val="00FFFF"/>
              </a:solidFill>
              <a:latin typeface="Montserrat"/>
              <a:ea typeface="Montserrat"/>
              <a:cs typeface="Montserrat"/>
              <a:sym typeface="Montserrat"/>
            </a:endParaRPr>
          </a:p>
          <a:p>
            <a:pPr indent="0" lvl="0" marL="0" rtl="0" algn="l">
              <a:spcBef>
                <a:spcPts val="0"/>
              </a:spcBef>
              <a:spcAft>
                <a:spcPts val="0"/>
              </a:spcAft>
              <a:buNone/>
            </a:pPr>
            <a:r>
              <a:rPr lang="es" sz="1200">
                <a:solidFill>
                  <a:srgbClr val="00FFFF"/>
                </a:solidFill>
                <a:latin typeface="Montserrat"/>
                <a:ea typeface="Montserrat"/>
                <a:cs typeface="Montserrat"/>
                <a:sym typeface="Montserrat"/>
              </a:rPr>
              <a:t>2) </a:t>
            </a:r>
            <a:r>
              <a:rPr lang="es" sz="1200">
                <a:solidFill>
                  <a:srgbClr val="00FFFF"/>
                </a:solidFill>
                <a:latin typeface="Montserrat"/>
                <a:ea typeface="Montserrat"/>
                <a:cs typeface="Montserrat"/>
                <a:sym typeface="Montserrat"/>
              </a:rPr>
              <a:t>Declaración</a:t>
            </a:r>
            <a:r>
              <a:rPr lang="es" sz="1200">
                <a:solidFill>
                  <a:srgbClr val="00FFFF"/>
                </a:solidFill>
                <a:latin typeface="Montserrat"/>
                <a:ea typeface="Montserrat"/>
                <a:cs typeface="Montserrat"/>
                <a:sym typeface="Montserrat"/>
              </a:rPr>
              <a:t> de Variables</a:t>
            </a:r>
            <a:endParaRPr sz="1200">
              <a:solidFill>
                <a:srgbClr val="00FFFF"/>
              </a:solidFill>
              <a:latin typeface="Montserrat"/>
              <a:ea typeface="Montserrat"/>
              <a:cs typeface="Montserrat"/>
              <a:sym typeface="Montserrat"/>
            </a:endParaRPr>
          </a:p>
          <a:p>
            <a:pPr indent="0" lvl="0" marL="0" rtl="0" algn="l">
              <a:spcBef>
                <a:spcPts val="0"/>
              </a:spcBef>
              <a:spcAft>
                <a:spcPts val="0"/>
              </a:spcAft>
              <a:buNone/>
            </a:pPr>
            <a:r>
              <a:rPr lang="es" sz="1200">
                <a:solidFill>
                  <a:srgbClr val="00FFFF"/>
                </a:solidFill>
                <a:latin typeface="Montserrat"/>
                <a:ea typeface="Montserrat"/>
                <a:cs typeface="Montserrat"/>
                <a:sym typeface="Montserrat"/>
              </a:rPr>
              <a:t>..) Sus demás procesos..</a:t>
            </a:r>
            <a:endParaRPr sz="1200">
              <a:solidFill>
                <a:schemeClr val="dk1"/>
              </a:solidFill>
              <a:latin typeface="Montserrat"/>
              <a:ea typeface="Montserrat"/>
              <a:cs typeface="Montserrat"/>
              <a:sym typeface="Montserrat"/>
            </a:endParaRPr>
          </a:p>
        </p:txBody>
      </p:sp>
      <p:sp>
        <p:nvSpPr>
          <p:cNvPr id="1351" name="Google Shape;1351;p43"/>
          <p:cNvSpPr txBox="1"/>
          <p:nvPr/>
        </p:nvSpPr>
        <p:spPr>
          <a:xfrm>
            <a:off x="6751000" y="1462425"/>
            <a:ext cx="1094700" cy="554100"/>
          </a:xfrm>
          <a:prstGeom prst="rect">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2800">
                <a:solidFill>
                  <a:schemeClr val="dk1"/>
                </a:solidFill>
                <a:latin typeface="Montserrat"/>
                <a:ea typeface="Montserrat"/>
                <a:cs typeface="Montserrat"/>
                <a:sym typeface="Montserrat"/>
              </a:rPr>
              <a:t>TIPS</a:t>
            </a:r>
            <a:endParaRPr b="1" sz="2800">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5" name="Shape 1355"/>
        <p:cNvGrpSpPr/>
        <p:nvPr/>
      </p:nvGrpSpPr>
      <p:grpSpPr>
        <a:xfrm>
          <a:off x="0" y="0"/>
          <a:ext cx="0" cy="0"/>
          <a:chOff x="0" y="0"/>
          <a:chExt cx="0" cy="0"/>
        </a:xfrm>
      </p:grpSpPr>
      <p:sp>
        <p:nvSpPr>
          <p:cNvPr id="1356" name="Google Shape;1356;p44"/>
          <p:cNvSpPr txBox="1"/>
          <p:nvPr/>
        </p:nvSpPr>
        <p:spPr>
          <a:xfrm>
            <a:off x="1521000" y="333000"/>
            <a:ext cx="63777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3000">
                <a:solidFill>
                  <a:schemeClr val="dk1"/>
                </a:solidFill>
                <a:latin typeface="Montserrat"/>
                <a:ea typeface="Montserrat"/>
                <a:cs typeface="Montserrat"/>
                <a:sym typeface="Montserrat"/>
              </a:rPr>
              <a:t>EJEMPLO PRÁCTICO DE USO</a:t>
            </a:r>
            <a:endParaRPr b="1" sz="3000">
              <a:solidFill>
                <a:schemeClr val="dk1"/>
              </a:solidFill>
              <a:latin typeface="Montserrat"/>
              <a:ea typeface="Montserrat"/>
              <a:cs typeface="Montserrat"/>
              <a:sym typeface="Montserrat"/>
            </a:endParaRPr>
          </a:p>
        </p:txBody>
      </p:sp>
      <p:sp>
        <p:nvSpPr>
          <p:cNvPr id="1357" name="Google Shape;1357;p44"/>
          <p:cNvSpPr txBox="1"/>
          <p:nvPr/>
        </p:nvSpPr>
        <p:spPr>
          <a:xfrm>
            <a:off x="3168000" y="941425"/>
            <a:ext cx="28080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3000">
                <a:solidFill>
                  <a:schemeClr val="dk1"/>
                </a:solidFill>
                <a:latin typeface="Montserrat"/>
                <a:ea typeface="Montserrat"/>
                <a:cs typeface="Montserrat"/>
                <a:sym typeface="Montserrat"/>
              </a:rPr>
              <a:t>(Resultados)</a:t>
            </a:r>
            <a:endParaRPr b="1" sz="3000">
              <a:solidFill>
                <a:schemeClr val="dk1"/>
              </a:solidFill>
              <a:latin typeface="Montserrat"/>
              <a:ea typeface="Montserrat"/>
              <a:cs typeface="Montserrat"/>
              <a:sym typeface="Montserrat"/>
            </a:endParaRPr>
          </a:p>
        </p:txBody>
      </p:sp>
      <p:pic>
        <p:nvPicPr>
          <p:cNvPr id="1358" name="Google Shape;1358;p44"/>
          <p:cNvPicPr preferRelativeResize="0"/>
          <p:nvPr/>
        </p:nvPicPr>
        <p:blipFill>
          <a:blip r:embed="rId3">
            <a:alphaModFix/>
          </a:blip>
          <a:stretch>
            <a:fillRect/>
          </a:stretch>
        </p:blipFill>
        <p:spPr>
          <a:xfrm>
            <a:off x="1012700" y="2326650"/>
            <a:ext cx="2152650" cy="1714500"/>
          </a:xfrm>
          <a:prstGeom prst="rect">
            <a:avLst/>
          </a:prstGeom>
          <a:noFill/>
          <a:ln cap="flat" cmpd="sng" w="9525">
            <a:solidFill>
              <a:schemeClr val="dk1"/>
            </a:solidFill>
            <a:prstDash val="solid"/>
            <a:round/>
            <a:headEnd len="sm" w="sm" type="none"/>
            <a:tailEnd len="sm" w="sm" type="none"/>
          </a:ln>
        </p:spPr>
      </p:pic>
      <p:pic>
        <p:nvPicPr>
          <p:cNvPr id="1359" name="Google Shape;1359;p44"/>
          <p:cNvPicPr preferRelativeResize="0"/>
          <p:nvPr/>
        </p:nvPicPr>
        <p:blipFill>
          <a:blip r:embed="rId4">
            <a:alphaModFix/>
          </a:blip>
          <a:stretch>
            <a:fillRect/>
          </a:stretch>
        </p:blipFill>
        <p:spPr>
          <a:xfrm>
            <a:off x="5350000" y="1753950"/>
            <a:ext cx="2781300" cy="3114675"/>
          </a:xfrm>
          <a:prstGeom prst="rect">
            <a:avLst/>
          </a:prstGeom>
          <a:noFill/>
          <a:ln cap="flat" cmpd="sng" w="9525">
            <a:solidFill>
              <a:schemeClr val="dk1"/>
            </a:solidFill>
            <a:prstDash val="solid"/>
            <a:round/>
            <a:headEnd len="sm" w="sm" type="none"/>
            <a:tailEnd len="sm" w="sm" type="none"/>
          </a:ln>
        </p:spPr>
      </p:pic>
      <p:sp>
        <p:nvSpPr>
          <p:cNvPr id="1360" name="Google Shape;1360;p44"/>
          <p:cNvSpPr/>
          <p:nvPr/>
        </p:nvSpPr>
        <p:spPr>
          <a:xfrm>
            <a:off x="3748575" y="3005500"/>
            <a:ext cx="1018200" cy="509100"/>
          </a:xfrm>
          <a:prstGeom prst="rightArrow">
            <a:avLst>
              <a:gd fmla="val 50000" name="adj1"/>
              <a:gd fmla="val 50000" name="adj2"/>
            </a:avLst>
          </a:prstGeom>
          <a:solidFill>
            <a:srgbClr val="0000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4" name="Shape 1364"/>
        <p:cNvGrpSpPr/>
        <p:nvPr/>
      </p:nvGrpSpPr>
      <p:grpSpPr>
        <a:xfrm>
          <a:off x="0" y="0"/>
          <a:ext cx="0" cy="0"/>
          <a:chOff x="0" y="0"/>
          <a:chExt cx="0" cy="0"/>
        </a:xfrm>
      </p:grpSpPr>
      <p:sp>
        <p:nvSpPr>
          <p:cNvPr id="1365" name="Google Shape;1365;p45"/>
          <p:cNvSpPr txBox="1"/>
          <p:nvPr>
            <p:ph idx="4294967295" type="ctrTitle"/>
          </p:nvPr>
        </p:nvSpPr>
        <p:spPr>
          <a:xfrm>
            <a:off x="1055100" y="1475238"/>
            <a:ext cx="7033800" cy="219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6000"/>
              <a:t>GRACIAS!</a:t>
            </a:r>
            <a:endParaRPr sz="6000"/>
          </a:p>
        </p:txBody>
      </p:sp>
      <p:sp>
        <p:nvSpPr>
          <p:cNvPr id="1366" name="Google Shape;1366;p45"/>
          <p:cNvSpPr txBox="1"/>
          <p:nvPr>
            <p:ph idx="4294967295" type="subTitle"/>
          </p:nvPr>
        </p:nvSpPr>
        <p:spPr>
          <a:xfrm>
            <a:off x="0" y="4459425"/>
            <a:ext cx="5403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s">
                <a:latin typeface="Average"/>
                <a:ea typeface="Average"/>
                <a:cs typeface="Average"/>
                <a:sym typeface="Average"/>
              </a:rPr>
              <a:t>By:</a:t>
            </a:r>
            <a:endParaRPr b="1" i="1">
              <a:latin typeface="Average"/>
              <a:ea typeface="Average"/>
              <a:cs typeface="Average"/>
              <a:sym typeface="Average"/>
            </a:endParaRPr>
          </a:p>
        </p:txBody>
      </p:sp>
      <p:pic>
        <p:nvPicPr>
          <p:cNvPr id="1367" name="Google Shape;1367;p45" title="logo (1).png"/>
          <p:cNvPicPr preferRelativeResize="0"/>
          <p:nvPr/>
        </p:nvPicPr>
        <p:blipFill>
          <a:blip r:embed="rId3">
            <a:alphaModFix/>
          </a:blip>
          <a:stretch>
            <a:fillRect/>
          </a:stretch>
        </p:blipFill>
        <p:spPr>
          <a:xfrm rot="-324475">
            <a:off x="322650" y="4213650"/>
            <a:ext cx="1581150" cy="857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0" name="Shape 1240"/>
        <p:cNvGrpSpPr/>
        <p:nvPr/>
      </p:nvGrpSpPr>
      <p:grpSpPr>
        <a:xfrm>
          <a:off x="0" y="0"/>
          <a:ext cx="0" cy="0"/>
          <a:chOff x="0" y="0"/>
          <a:chExt cx="0" cy="0"/>
        </a:xfrm>
      </p:grpSpPr>
      <p:sp>
        <p:nvSpPr>
          <p:cNvPr id="1241" name="Google Shape;1241;p33"/>
          <p:cNvSpPr txBox="1"/>
          <p:nvPr/>
        </p:nvSpPr>
        <p:spPr>
          <a:xfrm>
            <a:off x="1033200" y="258775"/>
            <a:ext cx="70776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4200">
                <a:solidFill>
                  <a:schemeClr val="dk1"/>
                </a:solidFill>
                <a:latin typeface="Montserrat"/>
                <a:ea typeface="Montserrat"/>
                <a:cs typeface="Montserrat"/>
                <a:sym typeface="Montserrat"/>
              </a:rPr>
              <a:t>OBJETOS VS VARIABLES</a:t>
            </a:r>
            <a:endParaRPr b="1" sz="4200">
              <a:solidFill>
                <a:schemeClr val="dk1"/>
              </a:solidFill>
              <a:latin typeface="Montserrat"/>
              <a:ea typeface="Montserrat"/>
              <a:cs typeface="Montserrat"/>
              <a:sym typeface="Montserrat"/>
            </a:endParaRPr>
          </a:p>
        </p:txBody>
      </p:sp>
      <p:pic>
        <p:nvPicPr>
          <p:cNvPr id="1242" name="Google Shape;1242;p33"/>
          <p:cNvPicPr preferRelativeResize="0"/>
          <p:nvPr/>
        </p:nvPicPr>
        <p:blipFill>
          <a:blip r:embed="rId3">
            <a:alphaModFix/>
          </a:blip>
          <a:stretch>
            <a:fillRect/>
          </a:stretch>
        </p:blipFill>
        <p:spPr>
          <a:xfrm>
            <a:off x="4572000" y="1316313"/>
            <a:ext cx="4357325" cy="2961375"/>
          </a:xfrm>
          <a:prstGeom prst="rect">
            <a:avLst/>
          </a:prstGeom>
          <a:noFill/>
          <a:ln cap="flat" cmpd="sng" w="9525">
            <a:solidFill>
              <a:schemeClr val="dk1"/>
            </a:solidFill>
            <a:prstDash val="solid"/>
            <a:round/>
            <a:headEnd len="sm" w="sm" type="none"/>
            <a:tailEnd len="sm" w="sm" type="none"/>
          </a:ln>
        </p:spPr>
      </p:pic>
      <p:sp>
        <p:nvSpPr>
          <p:cNvPr id="1243" name="Google Shape;1243;p33"/>
          <p:cNvSpPr txBox="1"/>
          <p:nvPr/>
        </p:nvSpPr>
        <p:spPr>
          <a:xfrm>
            <a:off x="97625" y="1003750"/>
            <a:ext cx="4242000" cy="3586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 sz="1300">
                <a:solidFill>
                  <a:schemeClr val="dk1"/>
                </a:solidFill>
                <a:latin typeface="Montserrat"/>
                <a:ea typeface="Montserrat"/>
                <a:cs typeface="Montserrat"/>
                <a:sym typeface="Montserrat"/>
              </a:rPr>
              <a:t>Dicho de una manera medianamente técnica, un “Objeto” es la instancia de una clase.</a:t>
            </a:r>
            <a:br>
              <a:rPr lang="es" sz="1300">
                <a:solidFill>
                  <a:schemeClr val="dk1"/>
                </a:solidFill>
                <a:latin typeface="Montserrat"/>
                <a:ea typeface="Montserrat"/>
                <a:cs typeface="Montserrat"/>
                <a:sym typeface="Montserrat"/>
              </a:rPr>
            </a:br>
            <a:br>
              <a:rPr lang="es" sz="1300">
                <a:solidFill>
                  <a:schemeClr val="dk1"/>
                </a:solidFill>
                <a:latin typeface="Montserrat"/>
                <a:ea typeface="Montserrat"/>
                <a:cs typeface="Montserrat"/>
                <a:sym typeface="Montserrat"/>
              </a:rPr>
            </a:br>
            <a:r>
              <a:rPr lang="es" sz="1300">
                <a:solidFill>
                  <a:schemeClr val="dk1"/>
                </a:solidFill>
                <a:latin typeface="Montserrat"/>
                <a:ea typeface="Montserrat"/>
                <a:cs typeface="Montserrat"/>
                <a:sym typeface="Montserrat"/>
              </a:rPr>
              <a:t>Pero.. para que lo entiendan de manera práctica, pongamoslo así. Nosotros tenemos variables normales como </a:t>
            </a:r>
            <a:r>
              <a:rPr lang="es" sz="1300">
                <a:solidFill>
                  <a:srgbClr val="FFFF00"/>
                </a:solidFill>
                <a:latin typeface="Montserrat"/>
                <a:ea typeface="Montserrat"/>
                <a:cs typeface="Montserrat"/>
                <a:sym typeface="Montserrat"/>
              </a:rPr>
              <a:t>“enteros”</a:t>
            </a:r>
            <a:r>
              <a:rPr lang="es" sz="1300">
                <a:solidFill>
                  <a:schemeClr val="dk1"/>
                </a:solidFill>
                <a:latin typeface="Montserrat"/>
                <a:ea typeface="Montserrat"/>
                <a:cs typeface="Montserrat"/>
                <a:sym typeface="Montserrat"/>
              </a:rPr>
              <a:t> que son tipo </a:t>
            </a:r>
            <a:r>
              <a:rPr lang="es" sz="1300">
                <a:solidFill>
                  <a:srgbClr val="00FFFF"/>
                </a:solidFill>
                <a:latin typeface="Montserrat"/>
                <a:ea typeface="Montserrat"/>
                <a:cs typeface="Montserrat"/>
                <a:sym typeface="Montserrat"/>
              </a:rPr>
              <a:t>“int”</a:t>
            </a:r>
            <a:r>
              <a:rPr lang="es" sz="1300">
                <a:solidFill>
                  <a:schemeClr val="dk1"/>
                </a:solidFill>
                <a:latin typeface="Montserrat"/>
                <a:ea typeface="Montserrat"/>
                <a:cs typeface="Montserrat"/>
                <a:sym typeface="Montserrat"/>
              </a:rPr>
              <a:t> , como </a:t>
            </a:r>
            <a:r>
              <a:rPr lang="es" sz="1300">
                <a:solidFill>
                  <a:srgbClr val="FFFF00"/>
                </a:solidFill>
                <a:latin typeface="Montserrat"/>
                <a:ea typeface="Montserrat"/>
                <a:cs typeface="Montserrat"/>
                <a:sym typeface="Montserrat"/>
              </a:rPr>
              <a:t>“decimales”</a:t>
            </a:r>
            <a:r>
              <a:rPr lang="es" sz="1300">
                <a:solidFill>
                  <a:schemeClr val="dk1"/>
                </a:solidFill>
                <a:latin typeface="Montserrat"/>
                <a:ea typeface="Montserrat"/>
                <a:cs typeface="Montserrat"/>
                <a:sym typeface="Montserrat"/>
              </a:rPr>
              <a:t> que son tipo </a:t>
            </a:r>
            <a:r>
              <a:rPr lang="es" sz="1300">
                <a:solidFill>
                  <a:srgbClr val="00FFFF"/>
                </a:solidFill>
                <a:latin typeface="Montserrat"/>
                <a:ea typeface="Montserrat"/>
                <a:cs typeface="Montserrat"/>
                <a:sym typeface="Montserrat"/>
              </a:rPr>
              <a:t>“double”</a:t>
            </a:r>
            <a:r>
              <a:rPr lang="es" sz="1300">
                <a:solidFill>
                  <a:schemeClr val="dk1"/>
                </a:solidFill>
                <a:latin typeface="Montserrat"/>
                <a:ea typeface="Montserrat"/>
                <a:cs typeface="Montserrat"/>
                <a:sym typeface="Montserrat"/>
              </a:rPr>
              <a:t> o </a:t>
            </a:r>
            <a:r>
              <a:rPr lang="es" sz="1300">
                <a:solidFill>
                  <a:srgbClr val="00FFFF"/>
                </a:solidFill>
                <a:latin typeface="Montserrat"/>
                <a:ea typeface="Montserrat"/>
                <a:cs typeface="Montserrat"/>
                <a:sym typeface="Montserrat"/>
              </a:rPr>
              <a:t>“float”,</a:t>
            </a:r>
            <a:r>
              <a:rPr lang="es" sz="1300">
                <a:solidFill>
                  <a:schemeClr val="dk1"/>
                </a:solidFill>
                <a:latin typeface="Montserrat"/>
                <a:ea typeface="Montserrat"/>
                <a:cs typeface="Montserrat"/>
                <a:sym typeface="Montserrat"/>
              </a:rPr>
              <a:t> como </a:t>
            </a:r>
            <a:r>
              <a:rPr lang="es" sz="1300">
                <a:solidFill>
                  <a:srgbClr val="FFFF00"/>
                </a:solidFill>
                <a:latin typeface="Montserrat"/>
                <a:ea typeface="Montserrat"/>
                <a:cs typeface="Montserrat"/>
                <a:sym typeface="Montserrat"/>
              </a:rPr>
              <a:t>“caracteres”</a:t>
            </a:r>
            <a:r>
              <a:rPr lang="es" sz="1300">
                <a:solidFill>
                  <a:schemeClr val="dk1"/>
                </a:solidFill>
                <a:latin typeface="Montserrat"/>
                <a:ea typeface="Montserrat"/>
                <a:cs typeface="Montserrat"/>
                <a:sym typeface="Montserrat"/>
              </a:rPr>
              <a:t> que son tipo </a:t>
            </a:r>
            <a:r>
              <a:rPr lang="es" sz="1300">
                <a:solidFill>
                  <a:srgbClr val="00FFFF"/>
                </a:solidFill>
                <a:latin typeface="Montserrat"/>
                <a:ea typeface="Montserrat"/>
                <a:cs typeface="Montserrat"/>
                <a:sym typeface="Montserrat"/>
              </a:rPr>
              <a:t>“char”</a:t>
            </a:r>
            <a:r>
              <a:rPr lang="es" sz="1300">
                <a:solidFill>
                  <a:schemeClr val="dk1"/>
                </a:solidFill>
                <a:latin typeface="Montserrat"/>
                <a:ea typeface="Montserrat"/>
                <a:cs typeface="Montserrat"/>
                <a:sym typeface="Montserrat"/>
              </a:rPr>
              <a:t>; entonces, siguiendo esta analogía, un </a:t>
            </a:r>
            <a:r>
              <a:rPr lang="es" sz="1300">
                <a:solidFill>
                  <a:srgbClr val="FFFF00"/>
                </a:solidFill>
                <a:latin typeface="Montserrat"/>
                <a:ea typeface="Montserrat"/>
                <a:cs typeface="Montserrat"/>
                <a:sym typeface="Montserrat"/>
              </a:rPr>
              <a:t>“Objeto”</a:t>
            </a:r>
            <a:r>
              <a:rPr lang="es" sz="1300">
                <a:solidFill>
                  <a:schemeClr val="dk1"/>
                </a:solidFill>
                <a:latin typeface="Montserrat"/>
                <a:ea typeface="Montserrat"/>
                <a:cs typeface="Montserrat"/>
                <a:sym typeface="Montserrat"/>
              </a:rPr>
              <a:t> sería de tipo </a:t>
            </a:r>
            <a:r>
              <a:rPr lang="es" sz="1300">
                <a:solidFill>
                  <a:srgbClr val="00FFFF"/>
                </a:solidFill>
                <a:latin typeface="Montserrat"/>
                <a:ea typeface="Montserrat"/>
                <a:cs typeface="Montserrat"/>
                <a:sym typeface="Montserrat"/>
              </a:rPr>
              <a:t>“Clase”</a:t>
            </a:r>
            <a:r>
              <a:rPr lang="es" sz="1300">
                <a:solidFill>
                  <a:schemeClr val="dk1"/>
                </a:solidFill>
                <a:latin typeface="Montserrat"/>
                <a:ea typeface="Montserrat"/>
                <a:cs typeface="Montserrat"/>
                <a:sym typeface="Montserrat"/>
              </a:rPr>
              <a:t>.</a:t>
            </a:r>
            <a:br>
              <a:rPr lang="es" sz="1300">
                <a:solidFill>
                  <a:schemeClr val="dk1"/>
                </a:solidFill>
                <a:latin typeface="Montserrat"/>
                <a:ea typeface="Montserrat"/>
                <a:cs typeface="Montserrat"/>
                <a:sym typeface="Montserrat"/>
              </a:rPr>
            </a:br>
            <a:br>
              <a:rPr lang="es" sz="1300">
                <a:solidFill>
                  <a:schemeClr val="dk1"/>
                </a:solidFill>
                <a:latin typeface="Montserrat"/>
                <a:ea typeface="Montserrat"/>
                <a:cs typeface="Montserrat"/>
                <a:sym typeface="Montserrat"/>
              </a:rPr>
            </a:br>
            <a:r>
              <a:rPr lang="es" sz="1300">
                <a:solidFill>
                  <a:schemeClr val="dk1"/>
                </a:solidFill>
                <a:latin typeface="Montserrat"/>
                <a:ea typeface="Montserrat"/>
                <a:cs typeface="Montserrat"/>
                <a:sym typeface="Montserrat"/>
              </a:rPr>
              <a:t>Nosotros trabajamos previamente con los objetos </a:t>
            </a:r>
            <a:r>
              <a:rPr lang="es" sz="1300">
                <a:solidFill>
                  <a:srgbClr val="FFFF00"/>
                </a:solidFill>
                <a:latin typeface="Montserrat"/>
                <a:ea typeface="Montserrat"/>
                <a:cs typeface="Montserrat"/>
                <a:sym typeface="Montserrat"/>
              </a:rPr>
              <a:t>“cout” </a:t>
            </a:r>
            <a:r>
              <a:rPr lang="es" sz="1300">
                <a:solidFill>
                  <a:schemeClr val="dk1"/>
                </a:solidFill>
                <a:latin typeface="Montserrat"/>
                <a:ea typeface="Montserrat"/>
                <a:cs typeface="Montserrat"/>
                <a:sym typeface="Montserrat"/>
              </a:rPr>
              <a:t>(de la clase </a:t>
            </a:r>
            <a:r>
              <a:rPr lang="es" sz="1300">
                <a:solidFill>
                  <a:srgbClr val="00FFFF"/>
                </a:solidFill>
                <a:latin typeface="Montserrat"/>
                <a:ea typeface="Montserrat"/>
                <a:cs typeface="Montserrat"/>
                <a:sym typeface="Montserrat"/>
              </a:rPr>
              <a:t>“ostream”</a:t>
            </a:r>
            <a:r>
              <a:rPr lang="es" sz="1300">
                <a:solidFill>
                  <a:schemeClr val="dk1"/>
                </a:solidFill>
                <a:latin typeface="Montserrat"/>
                <a:ea typeface="Montserrat"/>
                <a:cs typeface="Montserrat"/>
                <a:sym typeface="Montserrat"/>
              </a:rPr>
              <a:t>) y </a:t>
            </a:r>
            <a:r>
              <a:rPr lang="es" sz="1300">
                <a:solidFill>
                  <a:srgbClr val="FFFF00"/>
                </a:solidFill>
                <a:latin typeface="Montserrat"/>
                <a:ea typeface="Montserrat"/>
                <a:cs typeface="Montserrat"/>
                <a:sym typeface="Montserrat"/>
              </a:rPr>
              <a:t>“cin” </a:t>
            </a:r>
            <a:r>
              <a:rPr lang="es" sz="1300">
                <a:solidFill>
                  <a:schemeClr val="dk1"/>
                </a:solidFill>
                <a:latin typeface="Montserrat"/>
                <a:ea typeface="Montserrat"/>
                <a:cs typeface="Montserrat"/>
                <a:sym typeface="Montserrat"/>
              </a:rPr>
              <a:t>(de la clase </a:t>
            </a:r>
            <a:r>
              <a:rPr lang="es" sz="1300">
                <a:solidFill>
                  <a:srgbClr val="00FFFF"/>
                </a:solidFill>
                <a:latin typeface="Montserrat"/>
                <a:ea typeface="Montserrat"/>
                <a:cs typeface="Montserrat"/>
                <a:sym typeface="Montserrat"/>
              </a:rPr>
              <a:t>“istream”</a:t>
            </a:r>
            <a:r>
              <a:rPr lang="es" sz="1300">
                <a:solidFill>
                  <a:schemeClr val="dk1"/>
                </a:solidFill>
                <a:latin typeface="Montserrat"/>
                <a:ea typeface="Montserrat"/>
                <a:cs typeface="Montserrat"/>
                <a:sym typeface="Montserrat"/>
              </a:rPr>
              <a:t>)</a:t>
            </a:r>
            <a:r>
              <a:rPr lang="es" sz="1300">
                <a:solidFill>
                  <a:srgbClr val="FFFF00"/>
                </a:solidFill>
                <a:latin typeface="Montserrat"/>
                <a:ea typeface="Montserrat"/>
                <a:cs typeface="Montserrat"/>
                <a:sym typeface="Montserrat"/>
              </a:rPr>
              <a:t> </a:t>
            </a:r>
            <a:r>
              <a:rPr lang="es" sz="1300">
                <a:solidFill>
                  <a:schemeClr val="dk1"/>
                </a:solidFill>
                <a:latin typeface="Montserrat"/>
                <a:ea typeface="Montserrat"/>
                <a:cs typeface="Montserrat"/>
                <a:sym typeface="Montserrat"/>
              </a:rPr>
              <a:t>para manejar la entrada y salida de los datos. No obstante, </a:t>
            </a:r>
            <a:r>
              <a:rPr lang="es" sz="1300">
                <a:solidFill>
                  <a:srgbClr val="FF9900"/>
                </a:solidFill>
                <a:latin typeface="Montserrat"/>
                <a:ea typeface="Montserrat"/>
                <a:cs typeface="Montserrat"/>
                <a:sym typeface="Montserrat"/>
              </a:rPr>
              <a:t>ahora utilizaremos otros</a:t>
            </a:r>
            <a:r>
              <a:rPr lang="es" sz="1300">
                <a:solidFill>
                  <a:schemeClr val="dk1"/>
                </a:solidFill>
                <a:latin typeface="Montserrat"/>
                <a:ea typeface="Montserrat"/>
                <a:cs typeface="Montserrat"/>
                <a:sym typeface="Montserrat"/>
              </a:rPr>
              <a:t> para así trabajar directamente con los archivos en lugar de redireccionar.</a:t>
            </a:r>
            <a:endParaRPr sz="1300">
              <a:solidFill>
                <a:schemeClr val="dk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7" name="Shape 1247"/>
        <p:cNvGrpSpPr/>
        <p:nvPr/>
      </p:nvGrpSpPr>
      <p:grpSpPr>
        <a:xfrm>
          <a:off x="0" y="0"/>
          <a:ext cx="0" cy="0"/>
          <a:chOff x="0" y="0"/>
          <a:chExt cx="0" cy="0"/>
        </a:xfrm>
      </p:grpSpPr>
      <p:sp>
        <p:nvSpPr>
          <p:cNvPr id="1248" name="Google Shape;1248;p34"/>
          <p:cNvSpPr txBox="1"/>
          <p:nvPr/>
        </p:nvSpPr>
        <p:spPr>
          <a:xfrm>
            <a:off x="3069375" y="248175"/>
            <a:ext cx="28821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4200">
                <a:solidFill>
                  <a:schemeClr val="dk1"/>
                </a:solidFill>
                <a:latin typeface="Montserrat"/>
                <a:ea typeface="Montserrat"/>
                <a:cs typeface="Montserrat"/>
                <a:sym typeface="Montserrat"/>
              </a:rPr>
              <a:t>FSTREAM</a:t>
            </a:r>
            <a:endParaRPr b="1" sz="4200">
              <a:solidFill>
                <a:schemeClr val="dk1"/>
              </a:solidFill>
              <a:latin typeface="Montserrat"/>
              <a:ea typeface="Montserrat"/>
              <a:cs typeface="Montserrat"/>
              <a:sym typeface="Montserrat"/>
            </a:endParaRPr>
          </a:p>
        </p:txBody>
      </p:sp>
      <p:sp>
        <p:nvSpPr>
          <p:cNvPr id="1249" name="Google Shape;1249;p34"/>
          <p:cNvSpPr txBox="1"/>
          <p:nvPr/>
        </p:nvSpPr>
        <p:spPr>
          <a:xfrm>
            <a:off x="383950" y="802275"/>
            <a:ext cx="4485900" cy="3986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 sz="1300">
                <a:solidFill>
                  <a:schemeClr val="dk1"/>
                </a:solidFill>
                <a:latin typeface="Montserrat"/>
                <a:ea typeface="Montserrat"/>
                <a:cs typeface="Montserrat"/>
                <a:sym typeface="Montserrat"/>
              </a:rPr>
              <a:t>De manera muy parecida con la libreria </a:t>
            </a:r>
            <a:r>
              <a:rPr lang="es" sz="1300">
                <a:solidFill>
                  <a:srgbClr val="00FFFF"/>
                </a:solidFill>
                <a:latin typeface="Montserrat"/>
                <a:ea typeface="Montserrat"/>
                <a:cs typeface="Montserrat"/>
                <a:sym typeface="Montserrat"/>
              </a:rPr>
              <a:t>“iostream”</a:t>
            </a:r>
            <a:r>
              <a:rPr lang="es" sz="1300">
                <a:solidFill>
                  <a:schemeClr val="dk1"/>
                </a:solidFill>
                <a:latin typeface="Montserrat"/>
                <a:ea typeface="Montserrat"/>
                <a:cs typeface="Montserrat"/>
                <a:sym typeface="Montserrat"/>
              </a:rPr>
              <a:t>, llega la librería </a:t>
            </a:r>
            <a:r>
              <a:rPr lang="es" sz="1300">
                <a:solidFill>
                  <a:srgbClr val="00FFFF"/>
                </a:solidFill>
                <a:latin typeface="Montserrat"/>
                <a:ea typeface="Montserrat"/>
                <a:cs typeface="Montserrat"/>
                <a:sym typeface="Montserrat"/>
              </a:rPr>
              <a:t>“fstream”</a:t>
            </a:r>
            <a:r>
              <a:rPr lang="es" sz="1300">
                <a:solidFill>
                  <a:schemeClr val="dk1"/>
                </a:solidFill>
                <a:latin typeface="Montserrat"/>
                <a:ea typeface="Montserrat"/>
                <a:cs typeface="Montserrat"/>
                <a:sym typeface="Montserrat"/>
              </a:rPr>
              <a:t>. Esta nos trae las clases </a:t>
            </a:r>
            <a:r>
              <a:rPr lang="es" sz="1300">
                <a:solidFill>
                  <a:srgbClr val="FFFF00"/>
                </a:solidFill>
                <a:latin typeface="Montserrat"/>
                <a:ea typeface="Montserrat"/>
                <a:cs typeface="Montserrat"/>
                <a:sym typeface="Montserrat"/>
              </a:rPr>
              <a:t>“ofstream”</a:t>
            </a:r>
            <a:r>
              <a:rPr lang="es" sz="1300">
                <a:solidFill>
                  <a:schemeClr val="dk1"/>
                </a:solidFill>
                <a:latin typeface="Montserrat"/>
                <a:ea typeface="Montserrat"/>
                <a:cs typeface="Montserrat"/>
                <a:sym typeface="Montserrat"/>
              </a:rPr>
              <a:t> (archivos de salida) e </a:t>
            </a:r>
            <a:r>
              <a:rPr lang="es" sz="1300">
                <a:solidFill>
                  <a:srgbClr val="FFFF00"/>
                </a:solidFill>
                <a:latin typeface="Montserrat"/>
                <a:ea typeface="Montserrat"/>
                <a:cs typeface="Montserrat"/>
                <a:sym typeface="Montserrat"/>
              </a:rPr>
              <a:t>“ifstream”</a:t>
            </a:r>
            <a:r>
              <a:rPr lang="es" sz="1300">
                <a:solidFill>
                  <a:schemeClr val="dk1"/>
                </a:solidFill>
                <a:latin typeface="Montserrat"/>
                <a:ea typeface="Montserrat"/>
                <a:cs typeface="Montserrat"/>
                <a:sym typeface="Montserrat"/>
              </a:rPr>
              <a:t> (archivos de entrada), para manejar salida y entrada de datos  directamente con los archivos.</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rPr lang="es" sz="1300">
                <a:solidFill>
                  <a:schemeClr val="dk1"/>
                </a:solidFill>
                <a:latin typeface="Montserrat"/>
                <a:ea typeface="Montserrat"/>
                <a:cs typeface="Montserrat"/>
                <a:sym typeface="Montserrat"/>
              </a:rPr>
              <a:t>Pero entonces.. </a:t>
            </a:r>
            <a:r>
              <a:rPr lang="es" sz="1300">
                <a:solidFill>
                  <a:srgbClr val="FF9900"/>
                </a:solidFill>
                <a:latin typeface="Montserrat"/>
                <a:ea typeface="Montserrat"/>
                <a:cs typeface="Montserrat"/>
                <a:sym typeface="Montserrat"/>
              </a:rPr>
              <a:t>¿por qué no aparecen sus objetos en la imagen?</a:t>
            </a:r>
            <a:br>
              <a:rPr lang="es" sz="1300">
                <a:solidFill>
                  <a:schemeClr val="dk1"/>
                </a:solidFill>
                <a:latin typeface="Montserrat"/>
                <a:ea typeface="Montserrat"/>
                <a:cs typeface="Montserrat"/>
                <a:sym typeface="Montserrat"/>
              </a:rPr>
            </a:br>
            <a:r>
              <a:rPr lang="es" sz="1300">
                <a:solidFill>
                  <a:schemeClr val="dk1"/>
                </a:solidFill>
                <a:latin typeface="Montserrat"/>
                <a:ea typeface="Montserrat"/>
                <a:cs typeface="Montserrat"/>
                <a:sym typeface="Montserrat"/>
              </a:rPr>
              <a:t>Como ya habrán notado por la analogía anteriormente mencionada, nosotros </a:t>
            </a:r>
            <a:r>
              <a:rPr lang="es" sz="1300">
                <a:solidFill>
                  <a:srgbClr val="00FF00"/>
                </a:solidFill>
                <a:latin typeface="Montserrat"/>
                <a:ea typeface="Montserrat"/>
                <a:cs typeface="Montserrat"/>
                <a:sym typeface="Montserrat"/>
              </a:rPr>
              <a:t>ahora vamos a crear nuestros objetos! </a:t>
            </a:r>
            <a:r>
              <a:rPr lang="es" sz="1300">
                <a:solidFill>
                  <a:schemeClr val="dk1"/>
                </a:solidFill>
                <a:latin typeface="Montserrat"/>
                <a:ea typeface="Montserrat"/>
                <a:cs typeface="Montserrat"/>
                <a:sym typeface="Montserrat"/>
              </a:rPr>
              <a:t>Pero tampoco se emocionen, pues será de una forma muy básica, tanto como para llamarlas variables.</a:t>
            </a:r>
            <a:br>
              <a:rPr lang="es" sz="1300">
                <a:solidFill>
                  <a:schemeClr val="dk1"/>
                </a:solidFill>
                <a:latin typeface="Montserrat"/>
                <a:ea typeface="Montserrat"/>
                <a:cs typeface="Montserrat"/>
                <a:sym typeface="Montserrat"/>
              </a:rPr>
            </a:br>
            <a:br>
              <a:rPr lang="es" sz="1300">
                <a:solidFill>
                  <a:schemeClr val="dk1"/>
                </a:solidFill>
                <a:latin typeface="Montserrat"/>
                <a:ea typeface="Montserrat"/>
                <a:cs typeface="Montserrat"/>
                <a:sym typeface="Montserrat"/>
              </a:rPr>
            </a:br>
            <a:r>
              <a:rPr lang="es" sz="1300">
                <a:solidFill>
                  <a:schemeClr val="dk1"/>
                </a:solidFill>
                <a:latin typeface="Montserrat"/>
                <a:ea typeface="Montserrat"/>
                <a:cs typeface="Montserrat"/>
                <a:sym typeface="Montserrat"/>
              </a:rPr>
              <a:t>Pues en lugar de hacer:</a:t>
            </a:r>
            <a:br>
              <a:rPr lang="es" sz="1300">
                <a:solidFill>
                  <a:schemeClr val="dk1"/>
                </a:solidFill>
                <a:latin typeface="Montserrat"/>
                <a:ea typeface="Montserrat"/>
                <a:cs typeface="Montserrat"/>
                <a:sym typeface="Montserrat"/>
              </a:rPr>
            </a:br>
            <a:r>
              <a:rPr lang="es" sz="1300">
                <a:solidFill>
                  <a:srgbClr val="00FFFF"/>
                </a:solidFill>
                <a:latin typeface="Montserrat"/>
                <a:ea typeface="Montserrat"/>
                <a:cs typeface="Montserrat"/>
                <a:sym typeface="Montserrat"/>
              </a:rPr>
              <a:t>&gt;&gt; int numero;</a:t>
            </a:r>
            <a:endParaRPr sz="1300">
              <a:solidFill>
                <a:srgbClr val="00FFFF"/>
              </a:solidFill>
              <a:latin typeface="Montserrat"/>
              <a:ea typeface="Montserrat"/>
              <a:cs typeface="Montserrat"/>
              <a:sym typeface="Montserrat"/>
            </a:endParaRPr>
          </a:p>
          <a:p>
            <a:pPr indent="0" lvl="0" marL="0" rtl="0" algn="just">
              <a:spcBef>
                <a:spcPts val="0"/>
              </a:spcBef>
              <a:spcAft>
                <a:spcPts val="0"/>
              </a:spcAft>
              <a:buNone/>
            </a:pPr>
            <a:r>
              <a:rPr lang="es" sz="1300">
                <a:solidFill>
                  <a:schemeClr val="dk1"/>
                </a:solidFill>
                <a:latin typeface="Montserrat"/>
                <a:ea typeface="Montserrat"/>
                <a:cs typeface="Montserrat"/>
                <a:sym typeface="Montserrat"/>
              </a:rPr>
              <a:t>// Para definir un entero</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rPr lang="es" sz="1300">
                <a:solidFill>
                  <a:schemeClr val="dk1"/>
                </a:solidFill>
                <a:latin typeface="Montserrat"/>
                <a:ea typeface="Montserrat"/>
                <a:cs typeface="Montserrat"/>
                <a:sym typeface="Montserrat"/>
              </a:rPr>
              <a:t>Deberíamos poder </a:t>
            </a:r>
            <a:r>
              <a:rPr lang="es" sz="1300">
                <a:solidFill>
                  <a:schemeClr val="dk1"/>
                </a:solidFill>
                <a:latin typeface="Montserrat"/>
                <a:ea typeface="Montserrat"/>
                <a:cs typeface="Montserrat"/>
                <a:sym typeface="Montserrat"/>
              </a:rPr>
              <a:t>también</a:t>
            </a:r>
            <a:r>
              <a:rPr lang="es" sz="1300">
                <a:solidFill>
                  <a:schemeClr val="dk1"/>
                </a:solidFill>
                <a:latin typeface="Montserrat"/>
                <a:ea typeface="Montserrat"/>
                <a:cs typeface="Montserrat"/>
                <a:sym typeface="Montserrat"/>
              </a:rPr>
              <a:t> hacer algo como:</a:t>
            </a:r>
            <a:br>
              <a:rPr lang="es" sz="1300">
                <a:solidFill>
                  <a:schemeClr val="dk1"/>
                </a:solidFill>
                <a:latin typeface="Montserrat"/>
                <a:ea typeface="Montserrat"/>
                <a:cs typeface="Montserrat"/>
                <a:sym typeface="Montserrat"/>
              </a:rPr>
            </a:br>
            <a:r>
              <a:rPr lang="es" sz="1300">
                <a:solidFill>
                  <a:srgbClr val="00FFFF"/>
                </a:solidFill>
                <a:latin typeface="Montserrat"/>
                <a:ea typeface="Montserrat"/>
                <a:cs typeface="Montserrat"/>
                <a:sym typeface="Montserrat"/>
              </a:rPr>
              <a:t>&gt;&gt;  ofstream arch;</a:t>
            </a:r>
            <a:endParaRPr sz="1300">
              <a:solidFill>
                <a:srgbClr val="00FFFF"/>
              </a:solidFill>
              <a:latin typeface="Montserrat"/>
              <a:ea typeface="Montserrat"/>
              <a:cs typeface="Montserrat"/>
              <a:sym typeface="Montserrat"/>
            </a:endParaRPr>
          </a:p>
          <a:p>
            <a:pPr indent="0" lvl="0" marL="0" rtl="0" algn="just">
              <a:spcBef>
                <a:spcPts val="0"/>
              </a:spcBef>
              <a:spcAft>
                <a:spcPts val="0"/>
              </a:spcAft>
              <a:buNone/>
            </a:pPr>
            <a:r>
              <a:rPr lang="es" sz="1300">
                <a:solidFill>
                  <a:schemeClr val="dk1"/>
                </a:solidFill>
                <a:latin typeface="Montserrat"/>
                <a:ea typeface="Montserrat"/>
                <a:cs typeface="Montserrat"/>
                <a:sym typeface="Montserrat"/>
              </a:rPr>
              <a:t>// Para definir un archivo (en este caso de salida)</a:t>
            </a:r>
            <a:endParaRPr sz="1300">
              <a:solidFill>
                <a:schemeClr val="dk1"/>
              </a:solidFill>
              <a:latin typeface="Montserrat"/>
              <a:ea typeface="Montserrat"/>
              <a:cs typeface="Montserrat"/>
              <a:sym typeface="Montserrat"/>
            </a:endParaRPr>
          </a:p>
        </p:txBody>
      </p:sp>
      <p:pic>
        <p:nvPicPr>
          <p:cNvPr id="1250" name="Google Shape;1250;p34"/>
          <p:cNvPicPr preferRelativeResize="0"/>
          <p:nvPr/>
        </p:nvPicPr>
        <p:blipFill>
          <a:blip r:embed="rId3">
            <a:alphaModFix/>
          </a:blip>
          <a:stretch>
            <a:fillRect/>
          </a:stretch>
        </p:blipFill>
        <p:spPr>
          <a:xfrm>
            <a:off x="5188000" y="1230400"/>
            <a:ext cx="3791025" cy="2962850"/>
          </a:xfrm>
          <a:prstGeom prst="rect">
            <a:avLst/>
          </a:prstGeom>
          <a:noFill/>
          <a:ln cap="flat" cmpd="sng" w="9525">
            <a:solidFill>
              <a:schemeClr val="dk1"/>
            </a:solidFill>
            <a:prstDash val="solid"/>
            <a:round/>
            <a:headEnd len="sm" w="sm" type="none"/>
            <a:tailEnd len="sm" w="sm" type="none"/>
          </a:ln>
        </p:spPr>
      </p:pic>
      <p:sp>
        <p:nvSpPr>
          <p:cNvPr id="1251" name="Google Shape;1251;p34"/>
          <p:cNvSpPr txBox="1"/>
          <p:nvPr/>
        </p:nvSpPr>
        <p:spPr>
          <a:xfrm>
            <a:off x="5170413" y="4312200"/>
            <a:ext cx="3826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800">
                <a:solidFill>
                  <a:schemeClr val="dk1"/>
                </a:solidFill>
                <a:latin typeface="Montserrat"/>
                <a:ea typeface="Montserrat"/>
                <a:cs typeface="Montserrat"/>
                <a:sym typeface="Montserrat"/>
              </a:rPr>
              <a:t>Nota:</a:t>
            </a:r>
            <a:endParaRPr sz="800">
              <a:solidFill>
                <a:schemeClr val="dk1"/>
              </a:solidFill>
              <a:latin typeface="Montserrat"/>
              <a:ea typeface="Montserrat"/>
              <a:cs typeface="Montserrat"/>
              <a:sym typeface="Montserrat"/>
            </a:endParaRPr>
          </a:p>
          <a:p>
            <a:pPr indent="0" lvl="0" marL="0" rtl="0" algn="l">
              <a:spcBef>
                <a:spcPts val="0"/>
              </a:spcBef>
              <a:spcAft>
                <a:spcPts val="0"/>
              </a:spcAft>
              <a:buNone/>
            </a:pPr>
            <a:r>
              <a:rPr lang="es" sz="800">
                <a:solidFill>
                  <a:schemeClr val="dk1"/>
                </a:solidFill>
                <a:latin typeface="Montserrat"/>
                <a:ea typeface="Montserrat"/>
                <a:cs typeface="Montserrat"/>
                <a:sym typeface="Montserrat"/>
              </a:rPr>
              <a:t>&gt; Existen más clases en esta librería las cuales no aplicaremos hasta tal vez mucho más a fondo en el curso, así que no se preocupen.</a:t>
            </a:r>
            <a:endParaRPr sz="800">
              <a:solidFill>
                <a:schemeClr val="dk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5" name="Shape 1255"/>
        <p:cNvGrpSpPr/>
        <p:nvPr/>
      </p:nvGrpSpPr>
      <p:grpSpPr>
        <a:xfrm>
          <a:off x="0" y="0"/>
          <a:ext cx="0" cy="0"/>
          <a:chOff x="0" y="0"/>
          <a:chExt cx="0" cy="0"/>
        </a:xfrm>
      </p:grpSpPr>
      <p:sp>
        <p:nvSpPr>
          <p:cNvPr id="1256" name="Google Shape;1256;p35"/>
          <p:cNvSpPr txBox="1"/>
          <p:nvPr/>
        </p:nvSpPr>
        <p:spPr>
          <a:xfrm>
            <a:off x="2689725" y="142100"/>
            <a:ext cx="38877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3000">
                <a:solidFill>
                  <a:schemeClr val="dk1"/>
                </a:solidFill>
                <a:latin typeface="Montserrat"/>
                <a:ea typeface="Montserrat"/>
                <a:cs typeface="Montserrat"/>
                <a:sym typeface="Montserrat"/>
              </a:rPr>
              <a:t>CONSTRUCTORES</a:t>
            </a:r>
            <a:endParaRPr b="1" sz="3000">
              <a:solidFill>
                <a:schemeClr val="dk1"/>
              </a:solidFill>
              <a:latin typeface="Montserrat"/>
              <a:ea typeface="Montserrat"/>
              <a:cs typeface="Montserrat"/>
              <a:sym typeface="Montserrat"/>
            </a:endParaRPr>
          </a:p>
        </p:txBody>
      </p:sp>
      <p:sp>
        <p:nvSpPr>
          <p:cNvPr id="1257" name="Google Shape;1257;p35"/>
          <p:cNvSpPr txBox="1"/>
          <p:nvPr/>
        </p:nvSpPr>
        <p:spPr>
          <a:xfrm>
            <a:off x="1236150" y="804775"/>
            <a:ext cx="6698700" cy="19857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s" sz="1300">
                <a:solidFill>
                  <a:schemeClr val="dk1"/>
                </a:solidFill>
                <a:latin typeface="Montserrat"/>
                <a:ea typeface="Montserrat"/>
                <a:cs typeface="Montserrat"/>
                <a:sym typeface="Montserrat"/>
              </a:rPr>
              <a:t>A diferencia de una variable regular, una definición usual (sin asignación) para un objeto requiere de parámetros para su correcta inicialización, pues cada objeto se llega a componer de varios subdatos por dentro (dicho de una manera muy simple). </a:t>
            </a:r>
            <a:br>
              <a:rPr lang="es" sz="1300">
                <a:solidFill>
                  <a:schemeClr val="dk1"/>
                </a:solidFill>
                <a:latin typeface="Montserrat"/>
                <a:ea typeface="Montserrat"/>
                <a:cs typeface="Montserrat"/>
                <a:sym typeface="Montserrat"/>
              </a:rPr>
            </a:br>
            <a:br>
              <a:rPr lang="es" sz="1300">
                <a:solidFill>
                  <a:schemeClr val="dk1"/>
                </a:solidFill>
                <a:latin typeface="Montserrat"/>
                <a:ea typeface="Montserrat"/>
                <a:cs typeface="Montserrat"/>
                <a:sym typeface="Montserrat"/>
              </a:rPr>
            </a:br>
            <a:r>
              <a:rPr lang="es" sz="1300">
                <a:solidFill>
                  <a:schemeClr val="dk1"/>
                </a:solidFill>
                <a:latin typeface="Montserrat"/>
                <a:ea typeface="Montserrat"/>
                <a:cs typeface="Montserrat"/>
                <a:sym typeface="Montserrat"/>
              </a:rPr>
              <a:t>Para las clases “ofstream” y “ifstream”, ambos constructores tienen la siguiente forma:</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rPr lang="es" sz="1300">
                <a:solidFill>
                  <a:srgbClr val="FF9900"/>
                </a:solidFill>
                <a:latin typeface="Montserrat"/>
                <a:ea typeface="Montserrat"/>
                <a:cs typeface="Montserrat"/>
                <a:sym typeface="Montserrat"/>
              </a:rPr>
              <a:t>(</a:t>
            </a:r>
            <a:r>
              <a:rPr lang="es" sz="1300">
                <a:solidFill>
                  <a:srgbClr val="FFFF00"/>
                </a:solidFill>
                <a:latin typeface="Montserrat"/>
                <a:ea typeface="Montserrat"/>
                <a:cs typeface="Montserrat"/>
                <a:sym typeface="Montserrat"/>
              </a:rPr>
              <a:t>const char *</a:t>
            </a:r>
            <a:r>
              <a:rPr lang="es" sz="1300">
                <a:solidFill>
                  <a:srgbClr val="00FFFF"/>
                </a:solidFill>
                <a:latin typeface="Montserrat"/>
                <a:ea typeface="Montserrat"/>
                <a:cs typeface="Montserrat"/>
                <a:sym typeface="Montserrat"/>
              </a:rPr>
              <a:t>nombre de archivo.ext</a:t>
            </a:r>
            <a:r>
              <a:rPr lang="es" sz="1300">
                <a:solidFill>
                  <a:srgbClr val="FF9900"/>
                </a:solidFill>
                <a:latin typeface="Montserrat"/>
                <a:ea typeface="Montserrat"/>
                <a:cs typeface="Montserrat"/>
                <a:sym typeface="Montserrat"/>
              </a:rPr>
              <a:t>,</a:t>
            </a:r>
            <a:r>
              <a:rPr lang="es" sz="1300">
                <a:solidFill>
                  <a:srgbClr val="FFFF00"/>
                </a:solidFill>
                <a:latin typeface="Montserrat"/>
                <a:ea typeface="Montserrat"/>
                <a:cs typeface="Montserrat"/>
                <a:sym typeface="Montserrat"/>
              </a:rPr>
              <a:t> ios_base::openmode</a:t>
            </a:r>
            <a:r>
              <a:rPr lang="es" sz="1300">
                <a:solidFill>
                  <a:srgbClr val="FF0000"/>
                </a:solidFill>
                <a:latin typeface="Montserrat"/>
                <a:ea typeface="Montserrat"/>
                <a:cs typeface="Montserrat"/>
                <a:sym typeface="Montserrat"/>
              </a:rPr>
              <a:t> </a:t>
            </a:r>
            <a:r>
              <a:rPr lang="es" sz="1300">
                <a:solidFill>
                  <a:srgbClr val="00FFFF"/>
                </a:solidFill>
                <a:latin typeface="Montserrat"/>
                <a:ea typeface="Montserrat"/>
                <a:cs typeface="Montserrat"/>
                <a:sym typeface="Montserrat"/>
              </a:rPr>
              <a:t>modo de apertura</a:t>
            </a:r>
            <a:r>
              <a:rPr lang="es" sz="1300">
                <a:solidFill>
                  <a:srgbClr val="FF9900"/>
                </a:solidFill>
                <a:latin typeface="Montserrat"/>
                <a:ea typeface="Montserrat"/>
                <a:cs typeface="Montserrat"/>
                <a:sym typeface="Montserrat"/>
              </a:rPr>
              <a:t>);</a:t>
            </a:r>
            <a:endParaRPr sz="1300">
              <a:solidFill>
                <a:srgbClr val="FF9900"/>
              </a:solidFill>
              <a:latin typeface="Montserrat"/>
              <a:ea typeface="Montserrat"/>
              <a:cs typeface="Montserrat"/>
              <a:sym typeface="Montserrat"/>
            </a:endParaRPr>
          </a:p>
        </p:txBody>
      </p:sp>
      <p:sp>
        <p:nvSpPr>
          <p:cNvPr id="1258" name="Google Shape;1258;p35"/>
          <p:cNvSpPr txBox="1"/>
          <p:nvPr/>
        </p:nvSpPr>
        <p:spPr>
          <a:xfrm>
            <a:off x="3862425" y="3644825"/>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00FFFF"/>
                </a:solidFill>
                <a:latin typeface="Montserrat"/>
                <a:ea typeface="Montserrat"/>
                <a:cs typeface="Montserrat"/>
                <a:sym typeface="Montserrat"/>
              </a:rPr>
              <a:t>ofstream </a:t>
            </a:r>
            <a:r>
              <a:rPr lang="es">
                <a:solidFill>
                  <a:srgbClr val="FFFF00"/>
                </a:solidFill>
                <a:latin typeface="Montserrat"/>
                <a:ea typeface="Montserrat"/>
                <a:cs typeface="Montserrat"/>
                <a:sym typeface="Montserrat"/>
              </a:rPr>
              <a:t>archSalida</a:t>
            </a:r>
            <a:r>
              <a:rPr lang="es">
                <a:solidFill>
                  <a:schemeClr val="dk1"/>
                </a:solidFill>
                <a:latin typeface="Montserrat"/>
                <a:ea typeface="Montserrat"/>
                <a:cs typeface="Montserrat"/>
                <a:sym typeface="Montserrat"/>
              </a:rPr>
              <a:t>(</a:t>
            </a:r>
            <a:r>
              <a:rPr lang="es">
                <a:solidFill>
                  <a:srgbClr val="00FF00"/>
                </a:solidFill>
                <a:latin typeface="Montserrat"/>
                <a:ea typeface="Montserrat"/>
                <a:cs typeface="Montserrat"/>
                <a:sym typeface="Montserrat"/>
              </a:rPr>
              <a:t>“Archivo Destino.txt”</a:t>
            </a:r>
            <a:r>
              <a:rPr lang="es">
                <a:solidFill>
                  <a:schemeClr val="dk1"/>
                </a:solidFill>
                <a:latin typeface="Montserrat"/>
                <a:ea typeface="Montserrat"/>
                <a:cs typeface="Montserrat"/>
                <a:sym typeface="Montserrat"/>
              </a:rPr>
              <a:t>, </a:t>
            </a:r>
            <a:r>
              <a:rPr lang="es">
                <a:solidFill>
                  <a:srgbClr val="FF00FF"/>
                </a:solidFill>
                <a:latin typeface="Montserrat"/>
                <a:ea typeface="Montserrat"/>
                <a:cs typeface="Montserrat"/>
                <a:sym typeface="Montserrat"/>
              </a:rPr>
              <a:t>ios</a:t>
            </a:r>
            <a:r>
              <a:rPr lang="es">
                <a:solidFill>
                  <a:schemeClr val="dk1"/>
                </a:solidFill>
                <a:latin typeface="Montserrat"/>
                <a:ea typeface="Montserrat"/>
                <a:cs typeface="Montserrat"/>
                <a:sym typeface="Montserrat"/>
              </a:rPr>
              <a:t>::</a:t>
            </a:r>
            <a:r>
              <a:rPr lang="es">
                <a:solidFill>
                  <a:srgbClr val="FF00FF"/>
                </a:solidFill>
                <a:latin typeface="Montserrat"/>
                <a:ea typeface="Montserrat"/>
                <a:cs typeface="Montserrat"/>
                <a:sym typeface="Montserrat"/>
              </a:rPr>
              <a:t>out</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
        <p:nvSpPr>
          <p:cNvPr id="1259" name="Google Shape;1259;p35"/>
          <p:cNvSpPr txBox="1"/>
          <p:nvPr/>
        </p:nvSpPr>
        <p:spPr>
          <a:xfrm>
            <a:off x="3862425" y="3017550"/>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00FFFF"/>
                </a:solidFill>
                <a:latin typeface="Montserrat"/>
                <a:ea typeface="Montserrat"/>
                <a:cs typeface="Montserrat"/>
                <a:sym typeface="Montserrat"/>
              </a:rPr>
              <a:t>i</a:t>
            </a:r>
            <a:r>
              <a:rPr lang="es">
                <a:solidFill>
                  <a:srgbClr val="00FFFF"/>
                </a:solidFill>
                <a:latin typeface="Montserrat"/>
                <a:ea typeface="Montserrat"/>
                <a:cs typeface="Montserrat"/>
                <a:sym typeface="Montserrat"/>
              </a:rPr>
              <a:t>fstream </a:t>
            </a:r>
            <a:r>
              <a:rPr lang="es">
                <a:solidFill>
                  <a:srgbClr val="FFFF00"/>
                </a:solidFill>
                <a:latin typeface="Montserrat"/>
                <a:ea typeface="Montserrat"/>
                <a:cs typeface="Montserrat"/>
                <a:sym typeface="Montserrat"/>
              </a:rPr>
              <a:t>archEntrada</a:t>
            </a:r>
            <a:r>
              <a:rPr lang="es">
                <a:solidFill>
                  <a:schemeClr val="dk1"/>
                </a:solidFill>
                <a:latin typeface="Montserrat"/>
                <a:ea typeface="Montserrat"/>
                <a:cs typeface="Montserrat"/>
                <a:sym typeface="Montserrat"/>
              </a:rPr>
              <a:t>(</a:t>
            </a:r>
            <a:r>
              <a:rPr lang="es">
                <a:solidFill>
                  <a:srgbClr val="00FF00"/>
                </a:solidFill>
                <a:latin typeface="Montserrat"/>
                <a:ea typeface="Montserrat"/>
                <a:cs typeface="Montserrat"/>
                <a:sym typeface="Montserrat"/>
              </a:rPr>
              <a:t>“Archivo Fuente.txt”</a:t>
            </a:r>
            <a:r>
              <a:rPr lang="es">
                <a:solidFill>
                  <a:schemeClr val="dk1"/>
                </a:solidFill>
                <a:latin typeface="Montserrat"/>
                <a:ea typeface="Montserrat"/>
                <a:cs typeface="Montserrat"/>
                <a:sym typeface="Montserrat"/>
              </a:rPr>
              <a:t>, </a:t>
            </a:r>
            <a:r>
              <a:rPr lang="es">
                <a:solidFill>
                  <a:srgbClr val="FF00FF"/>
                </a:solidFill>
                <a:latin typeface="Montserrat"/>
                <a:ea typeface="Montserrat"/>
                <a:cs typeface="Montserrat"/>
                <a:sym typeface="Montserrat"/>
              </a:rPr>
              <a:t>ios</a:t>
            </a:r>
            <a:r>
              <a:rPr lang="es">
                <a:solidFill>
                  <a:schemeClr val="dk1"/>
                </a:solidFill>
                <a:latin typeface="Montserrat"/>
                <a:ea typeface="Montserrat"/>
                <a:cs typeface="Montserrat"/>
                <a:sym typeface="Montserrat"/>
              </a:rPr>
              <a:t>::</a:t>
            </a:r>
            <a:r>
              <a:rPr lang="es">
                <a:solidFill>
                  <a:srgbClr val="FF00FF"/>
                </a:solidFill>
                <a:latin typeface="Montserrat"/>
                <a:ea typeface="Montserrat"/>
                <a:cs typeface="Montserrat"/>
                <a:sym typeface="Montserrat"/>
              </a:rPr>
              <a:t>in</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
        <p:nvSpPr>
          <p:cNvPr id="1260" name="Google Shape;1260;p35"/>
          <p:cNvSpPr txBox="1"/>
          <p:nvPr/>
        </p:nvSpPr>
        <p:spPr>
          <a:xfrm>
            <a:off x="151613" y="3644825"/>
            <a:ext cx="296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solidFill>
                  <a:schemeClr val="dk1"/>
                </a:solidFill>
                <a:latin typeface="Montserrat"/>
                <a:ea typeface="Montserrat"/>
                <a:cs typeface="Montserrat"/>
                <a:sym typeface="Montserrat"/>
              </a:rPr>
              <a:t>Archivo de Salida</a:t>
            </a:r>
            <a:endParaRPr b="1">
              <a:solidFill>
                <a:schemeClr val="dk1"/>
              </a:solidFill>
              <a:latin typeface="Montserrat"/>
              <a:ea typeface="Montserrat"/>
              <a:cs typeface="Montserrat"/>
              <a:sym typeface="Montserrat"/>
            </a:endParaRPr>
          </a:p>
        </p:txBody>
      </p:sp>
      <p:sp>
        <p:nvSpPr>
          <p:cNvPr id="1261" name="Google Shape;1261;p35"/>
          <p:cNvSpPr txBox="1"/>
          <p:nvPr/>
        </p:nvSpPr>
        <p:spPr>
          <a:xfrm>
            <a:off x="151613" y="3005488"/>
            <a:ext cx="334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solidFill>
                  <a:schemeClr val="dk1"/>
                </a:solidFill>
                <a:latin typeface="Montserrat"/>
                <a:ea typeface="Montserrat"/>
                <a:cs typeface="Montserrat"/>
                <a:sym typeface="Montserrat"/>
              </a:rPr>
              <a:t>Archivo de Entrada</a:t>
            </a:r>
            <a:endParaRPr b="1">
              <a:solidFill>
                <a:schemeClr val="dk1"/>
              </a:solidFill>
              <a:latin typeface="Montserrat"/>
              <a:ea typeface="Montserrat"/>
              <a:cs typeface="Montserrat"/>
              <a:sym typeface="Montserrat"/>
            </a:endParaRPr>
          </a:p>
        </p:txBody>
      </p:sp>
      <p:sp>
        <p:nvSpPr>
          <p:cNvPr id="1262" name="Google Shape;1262;p35"/>
          <p:cNvSpPr txBox="1"/>
          <p:nvPr/>
        </p:nvSpPr>
        <p:spPr>
          <a:xfrm>
            <a:off x="3862425" y="4391850"/>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00FFFF"/>
                </a:solidFill>
                <a:latin typeface="Montserrat"/>
                <a:ea typeface="Montserrat"/>
                <a:cs typeface="Montserrat"/>
                <a:sym typeface="Montserrat"/>
              </a:rPr>
              <a:t>ofstream </a:t>
            </a:r>
            <a:r>
              <a:rPr lang="es">
                <a:solidFill>
                  <a:srgbClr val="FFFF00"/>
                </a:solidFill>
                <a:latin typeface="Montserrat"/>
                <a:ea typeface="Montserrat"/>
                <a:cs typeface="Montserrat"/>
                <a:sym typeface="Montserrat"/>
              </a:rPr>
              <a:t>archXtra</a:t>
            </a:r>
            <a:r>
              <a:rPr lang="es">
                <a:solidFill>
                  <a:schemeClr val="dk1"/>
                </a:solidFill>
                <a:latin typeface="Montserrat"/>
                <a:ea typeface="Montserrat"/>
                <a:cs typeface="Montserrat"/>
                <a:sym typeface="Montserrat"/>
              </a:rPr>
              <a:t>(</a:t>
            </a:r>
            <a:r>
              <a:rPr lang="es">
                <a:solidFill>
                  <a:srgbClr val="00FF00"/>
                </a:solidFill>
                <a:latin typeface="Montserrat"/>
                <a:ea typeface="Montserrat"/>
                <a:cs typeface="Montserrat"/>
                <a:sym typeface="Montserrat"/>
              </a:rPr>
              <a:t>“Archivo Destino.txt”</a:t>
            </a:r>
            <a:r>
              <a:rPr lang="es">
                <a:solidFill>
                  <a:schemeClr val="dk1"/>
                </a:solidFill>
                <a:latin typeface="Montserrat"/>
                <a:ea typeface="Montserrat"/>
                <a:cs typeface="Montserrat"/>
                <a:sym typeface="Montserrat"/>
              </a:rPr>
              <a:t>, </a:t>
            </a:r>
            <a:r>
              <a:rPr lang="es">
                <a:solidFill>
                  <a:srgbClr val="FF00FF"/>
                </a:solidFill>
                <a:latin typeface="Montserrat"/>
                <a:ea typeface="Montserrat"/>
                <a:cs typeface="Montserrat"/>
                <a:sym typeface="Montserrat"/>
              </a:rPr>
              <a:t>ios</a:t>
            </a:r>
            <a:r>
              <a:rPr lang="es">
                <a:solidFill>
                  <a:schemeClr val="dk1"/>
                </a:solidFill>
                <a:latin typeface="Montserrat"/>
                <a:ea typeface="Montserrat"/>
                <a:cs typeface="Montserrat"/>
                <a:sym typeface="Montserrat"/>
              </a:rPr>
              <a:t>::</a:t>
            </a:r>
            <a:r>
              <a:rPr lang="es">
                <a:solidFill>
                  <a:srgbClr val="FF00FF"/>
                </a:solidFill>
                <a:latin typeface="Montserrat"/>
                <a:ea typeface="Montserrat"/>
                <a:cs typeface="Montserrat"/>
                <a:sym typeface="Montserrat"/>
              </a:rPr>
              <a:t>app</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
        <p:nvSpPr>
          <p:cNvPr id="1263" name="Google Shape;1263;p35"/>
          <p:cNvSpPr txBox="1"/>
          <p:nvPr/>
        </p:nvSpPr>
        <p:spPr>
          <a:xfrm>
            <a:off x="204650" y="4284150"/>
            <a:ext cx="1844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solidFill>
                  <a:schemeClr val="dk1"/>
                </a:solidFill>
                <a:latin typeface="Montserrat"/>
                <a:ea typeface="Montserrat"/>
                <a:cs typeface="Montserrat"/>
                <a:sym typeface="Montserrat"/>
              </a:rPr>
              <a:t>Archivo de Salida</a:t>
            </a:r>
            <a:endParaRPr b="1">
              <a:solidFill>
                <a:schemeClr val="dk1"/>
              </a:solidFill>
              <a:latin typeface="Montserrat"/>
              <a:ea typeface="Montserrat"/>
              <a:cs typeface="Montserrat"/>
              <a:sym typeface="Montserrat"/>
            </a:endParaRPr>
          </a:p>
          <a:p>
            <a:pPr indent="0" lvl="0" marL="0" rtl="0" algn="ctr">
              <a:spcBef>
                <a:spcPts val="0"/>
              </a:spcBef>
              <a:spcAft>
                <a:spcPts val="0"/>
              </a:spcAft>
              <a:buNone/>
            </a:pPr>
            <a:r>
              <a:rPr b="1" lang="es">
                <a:solidFill>
                  <a:schemeClr val="dk1"/>
                </a:solidFill>
                <a:latin typeface="Montserrat"/>
                <a:ea typeface="Montserrat"/>
                <a:cs typeface="Montserrat"/>
                <a:sym typeface="Montserrat"/>
              </a:rPr>
              <a:t>(Añadidura)</a:t>
            </a:r>
            <a:endParaRPr b="1">
              <a:solidFill>
                <a:schemeClr val="dk1"/>
              </a:solidFill>
              <a:latin typeface="Montserrat"/>
              <a:ea typeface="Montserrat"/>
              <a:cs typeface="Montserrat"/>
              <a:sym typeface="Montserrat"/>
            </a:endParaRPr>
          </a:p>
        </p:txBody>
      </p:sp>
      <p:sp>
        <p:nvSpPr>
          <p:cNvPr id="1264" name="Google Shape;1264;p35"/>
          <p:cNvSpPr/>
          <p:nvPr/>
        </p:nvSpPr>
        <p:spPr>
          <a:xfrm>
            <a:off x="2483750" y="3775475"/>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265" name="Google Shape;1265;p35"/>
          <p:cNvSpPr/>
          <p:nvPr/>
        </p:nvSpPr>
        <p:spPr>
          <a:xfrm>
            <a:off x="2483750" y="4522500"/>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266" name="Google Shape;1266;p35"/>
          <p:cNvSpPr/>
          <p:nvPr/>
        </p:nvSpPr>
        <p:spPr>
          <a:xfrm>
            <a:off x="2483750" y="3148188"/>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0" name="Shape 1270"/>
        <p:cNvGrpSpPr/>
        <p:nvPr/>
      </p:nvGrpSpPr>
      <p:grpSpPr>
        <a:xfrm>
          <a:off x="0" y="0"/>
          <a:ext cx="0" cy="0"/>
          <a:chOff x="0" y="0"/>
          <a:chExt cx="0" cy="0"/>
        </a:xfrm>
      </p:grpSpPr>
      <p:sp>
        <p:nvSpPr>
          <p:cNvPr id="1271" name="Google Shape;1271;p36"/>
          <p:cNvSpPr txBox="1"/>
          <p:nvPr/>
        </p:nvSpPr>
        <p:spPr>
          <a:xfrm>
            <a:off x="2689725" y="142100"/>
            <a:ext cx="38877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3000">
                <a:solidFill>
                  <a:schemeClr val="dk1"/>
                </a:solidFill>
                <a:latin typeface="Montserrat"/>
                <a:ea typeface="Montserrat"/>
                <a:cs typeface="Montserrat"/>
                <a:sym typeface="Montserrat"/>
              </a:rPr>
              <a:t>CONSTRUCTORES</a:t>
            </a:r>
            <a:endParaRPr b="1" sz="3000">
              <a:solidFill>
                <a:schemeClr val="dk1"/>
              </a:solidFill>
              <a:latin typeface="Montserrat"/>
              <a:ea typeface="Montserrat"/>
              <a:cs typeface="Montserrat"/>
              <a:sym typeface="Montserrat"/>
            </a:endParaRPr>
          </a:p>
        </p:txBody>
      </p:sp>
      <p:sp>
        <p:nvSpPr>
          <p:cNvPr id="1272" name="Google Shape;1272;p36"/>
          <p:cNvSpPr txBox="1"/>
          <p:nvPr/>
        </p:nvSpPr>
        <p:spPr>
          <a:xfrm>
            <a:off x="1072125" y="804775"/>
            <a:ext cx="7122900" cy="985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s" sz="1300">
                <a:solidFill>
                  <a:schemeClr val="dk1"/>
                </a:solidFill>
                <a:latin typeface="Montserrat"/>
                <a:ea typeface="Montserrat"/>
                <a:cs typeface="Montserrat"/>
                <a:sym typeface="Montserrat"/>
              </a:rPr>
              <a:t>Adicionalmente, en caso deseen inicializar los archivos mucho después, puede hacerlo implementando el método “open”.</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rPr lang="es" sz="1300">
                <a:solidFill>
                  <a:schemeClr val="dk1"/>
                </a:solidFill>
                <a:latin typeface="Montserrat"/>
                <a:ea typeface="Montserrat"/>
                <a:cs typeface="Montserrat"/>
                <a:sym typeface="Montserrat"/>
              </a:rPr>
              <a:t>.open</a:t>
            </a:r>
            <a:r>
              <a:rPr lang="es" sz="1300">
                <a:solidFill>
                  <a:srgbClr val="FF9900"/>
                </a:solidFill>
                <a:latin typeface="Montserrat"/>
                <a:ea typeface="Montserrat"/>
                <a:cs typeface="Montserrat"/>
                <a:sym typeface="Montserrat"/>
              </a:rPr>
              <a:t>(</a:t>
            </a:r>
            <a:r>
              <a:rPr lang="es" sz="1300">
                <a:solidFill>
                  <a:srgbClr val="FFFF00"/>
                </a:solidFill>
                <a:latin typeface="Montserrat"/>
                <a:ea typeface="Montserrat"/>
                <a:cs typeface="Montserrat"/>
                <a:sym typeface="Montserrat"/>
              </a:rPr>
              <a:t>const char *</a:t>
            </a:r>
            <a:r>
              <a:rPr lang="es" sz="1300">
                <a:solidFill>
                  <a:srgbClr val="00FFFF"/>
                </a:solidFill>
                <a:latin typeface="Montserrat"/>
                <a:ea typeface="Montserrat"/>
                <a:cs typeface="Montserrat"/>
                <a:sym typeface="Montserrat"/>
              </a:rPr>
              <a:t>nombre de archivo.ext</a:t>
            </a:r>
            <a:r>
              <a:rPr lang="es" sz="1300">
                <a:solidFill>
                  <a:srgbClr val="FF9900"/>
                </a:solidFill>
                <a:latin typeface="Montserrat"/>
                <a:ea typeface="Montserrat"/>
                <a:cs typeface="Montserrat"/>
                <a:sym typeface="Montserrat"/>
              </a:rPr>
              <a:t>,</a:t>
            </a:r>
            <a:r>
              <a:rPr lang="es" sz="1300">
                <a:solidFill>
                  <a:srgbClr val="FFFF00"/>
                </a:solidFill>
                <a:latin typeface="Montserrat"/>
                <a:ea typeface="Montserrat"/>
                <a:cs typeface="Montserrat"/>
                <a:sym typeface="Montserrat"/>
              </a:rPr>
              <a:t> ios_base::openmode</a:t>
            </a:r>
            <a:r>
              <a:rPr lang="es" sz="1300">
                <a:solidFill>
                  <a:srgbClr val="FF0000"/>
                </a:solidFill>
                <a:latin typeface="Montserrat"/>
                <a:ea typeface="Montserrat"/>
                <a:cs typeface="Montserrat"/>
                <a:sym typeface="Montserrat"/>
              </a:rPr>
              <a:t> </a:t>
            </a:r>
            <a:r>
              <a:rPr lang="es" sz="1300">
                <a:solidFill>
                  <a:srgbClr val="00FFFF"/>
                </a:solidFill>
                <a:latin typeface="Montserrat"/>
                <a:ea typeface="Montserrat"/>
                <a:cs typeface="Montserrat"/>
                <a:sym typeface="Montserrat"/>
              </a:rPr>
              <a:t>modo de apertura</a:t>
            </a:r>
            <a:r>
              <a:rPr lang="es" sz="1300">
                <a:solidFill>
                  <a:srgbClr val="FF9900"/>
                </a:solidFill>
                <a:latin typeface="Montserrat"/>
                <a:ea typeface="Montserrat"/>
                <a:cs typeface="Montserrat"/>
                <a:sym typeface="Montserrat"/>
              </a:rPr>
              <a:t>);</a:t>
            </a:r>
            <a:endParaRPr sz="1300">
              <a:solidFill>
                <a:srgbClr val="FF9900"/>
              </a:solidFill>
              <a:latin typeface="Montserrat"/>
              <a:ea typeface="Montserrat"/>
              <a:cs typeface="Montserrat"/>
              <a:sym typeface="Montserrat"/>
            </a:endParaRPr>
          </a:p>
        </p:txBody>
      </p:sp>
      <p:sp>
        <p:nvSpPr>
          <p:cNvPr id="1273" name="Google Shape;1273;p36"/>
          <p:cNvSpPr txBox="1"/>
          <p:nvPr/>
        </p:nvSpPr>
        <p:spPr>
          <a:xfrm>
            <a:off x="3922663" y="3209350"/>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FF00"/>
                </a:solidFill>
                <a:latin typeface="Montserrat"/>
                <a:ea typeface="Montserrat"/>
                <a:cs typeface="Montserrat"/>
                <a:sym typeface="Montserrat"/>
              </a:rPr>
              <a:t>archSalida</a:t>
            </a:r>
            <a:r>
              <a:rPr lang="es">
                <a:solidFill>
                  <a:schemeClr val="dk1"/>
                </a:solidFill>
                <a:latin typeface="Montserrat"/>
                <a:ea typeface="Montserrat"/>
                <a:cs typeface="Montserrat"/>
                <a:sym typeface="Montserrat"/>
              </a:rPr>
              <a:t>.</a:t>
            </a:r>
            <a:r>
              <a:rPr lang="es">
                <a:solidFill>
                  <a:srgbClr val="00FFFF"/>
                </a:solidFill>
                <a:latin typeface="Montserrat"/>
                <a:ea typeface="Montserrat"/>
                <a:cs typeface="Montserrat"/>
                <a:sym typeface="Montserrat"/>
              </a:rPr>
              <a:t>open</a:t>
            </a:r>
            <a:r>
              <a:rPr lang="es">
                <a:solidFill>
                  <a:schemeClr val="dk1"/>
                </a:solidFill>
                <a:latin typeface="Montserrat"/>
                <a:ea typeface="Montserrat"/>
                <a:cs typeface="Montserrat"/>
                <a:sym typeface="Montserrat"/>
              </a:rPr>
              <a:t>(</a:t>
            </a:r>
            <a:r>
              <a:rPr lang="es">
                <a:solidFill>
                  <a:srgbClr val="00FF00"/>
                </a:solidFill>
                <a:latin typeface="Montserrat"/>
                <a:ea typeface="Montserrat"/>
                <a:cs typeface="Montserrat"/>
                <a:sym typeface="Montserrat"/>
              </a:rPr>
              <a:t>“Archivo Destino.txt”</a:t>
            </a:r>
            <a:r>
              <a:rPr lang="es">
                <a:solidFill>
                  <a:schemeClr val="dk1"/>
                </a:solidFill>
                <a:latin typeface="Montserrat"/>
                <a:ea typeface="Montserrat"/>
                <a:cs typeface="Montserrat"/>
                <a:sym typeface="Montserrat"/>
              </a:rPr>
              <a:t>, </a:t>
            </a:r>
            <a:r>
              <a:rPr lang="es">
                <a:solidFill>
                  <a:srgbClr val="FF00FF"/>
                </a:solidFill>
                <a:latin typeface="Montserrat"/>
                <a:ea typeface="Montserrat"/>
                <a:cs typeface="Montserrat"/>
                <a:sym typeface="Montserrat"/>
              </a:rPr>
              <a:t>ios</a:t>
            </a:r>
            <a:r>
              <a:rPr lang="es">
                <a:solidFill>
                  <a:schemeClr val="dk1"/>
                </a:solidFill>
                <a:latin typeface="Montserrat"/>
                <a:ea typeface="Montserrat"/>
                <a:cs typeface="Montserrat"/>
                <a:sym typeface="Montserrat"/>
              </a:rPr>
              <a:t>::</a:t>
            </a:r>
            <a:r>
              <a:rPr lang="es">
                <a:solidFill>
                  <a:srgbClr val="FF00FF"/>
                </a:solidFill>
                <a:latin typeface="Montserrat"/>
                <a:ea typeface="Montserrat"/>
                <a:cs typeface="Montserrat"/>
                <a:sym typeface="Montserrat"/>
              </a:rPr>
              <a:t>out</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
        <p:nvSpPr>
          <p:cNvPr id="1274" name="Google Shape;1274;p36"/>
          <p:cNvSpPr txBox="1"/>
          <p:nvPr/>
        </p:nvSpPr>
        <p:spPr>
          <a:xfrm>
            <a:off x="3922663" y="2464200"/>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FF00"/>
                </a:solidFill>
                <a:latin typeface="Montserrat"/>
                <a:ea typeface="Montserrat"/>
                <a:cs typeface="Montserrat"/>
                <a:sym typeface="Montserrat"/>
              </a:rPr>
              <a:t>archEntrada</a:t>
            </a:r>
            <a:r>
              <a:rPr lang="es">
                <a:solidFill>
                  <a:schemeClr val="dk1"/>
                </a:solidFill>
                <a:latin typeface="Montserrat"/>
                <a:ea typeface="Montserrat"/>
                <a:cs typeface="Montserrat"/>
                <a:sym typeface="Montserrat"/>
              </a:rPr>
              <a:t>.</a:t>
            </a:r>
            <a:r>
              <a:rPr lang="es">
                <a:solidFill>
                  <a:srgbClr val="00FFFF"/>
                </a:solidFill>
                <a:latin typeface="Montserrat"/>
                <a:ea typeface="Montserrat"/>
                <a:cs typeface="Montserrat"/>
                <a:sym typeface="Montserrat"/>
              </a:rPr>
              <a:t>open</a:t>
            </a:r>
            <a:r>
              <a:rPr lang="es">
                <a:solidFill>
                  <a:schemeClr val="dk1"/>
                </a:solidFill>
                <a:latin typeface="Montserrat"/>
                <a:ea typeface="Montserrat"/>
                <a:cs typeface="Montserrat"/>
                <a:sym typeface="Montserrat"/>
              </a:rPr>
              <a:t>(</a:t>
            </a:r>
            <a:r>
              <a:rPr lang="es">
                <a:solidFill>
                  <a:srgbClr val="00FF00"/>
                </a:solidFill>
                <a:latin typeface="Montserrat"/>
                <a:ea typeface="Montserrat"/>
                <a:cs typeface="Montserrat"/>
                <a:sym typeface="Montserrat"/>
              </a:rPr>
              <a:t>“Archivo Fuente.txt”</a:t>
            </a:r>
            <a:r>
              <a:rPr lang="es">
                <a:solidFill>
                  <a:schemeClr val="dk1"/>
                </a:solidFill>
                <a:latin typeface="Montserrat"/>
                <a:ea typeface="Montserrat"/>
                <a:cs typeface="Montserrat"/>
                <a:sym typeface="Montserrat"/>
              </a:rPr>
              <a:t>, </a:t>
            </a:r>
            <a:r>
              <a:rPr lang="es">
                <a:solidFill>
                  <a:srgbClr val="FF00FF"/>
                </a:solidFill>
                <a:latin typeface="Montserrat"/>
                <a:ea typeface="Montserrat"/>
                <a:cs typeface="Montserrat"/>
                <a:sym typeface="Montserrat"/>
              </a:rPr>
              <a:t>ios</a:t>
            </a:r>
            <a:r>
              <a:rPr lang="es">
                <a:solidFill>
                  <a:schemeClr val="dk1"/>
                </a:solidFill>
                <a:latin typeface="Montserrat"/>
                <a:ea typeface="Montserrat"/>
                <a:cs typeface="Montserrat"/>
                <a:sym typeface="Montserrat"/>
              </a:rPr>
              <a:t>::</a:t>
            </a:r>
            <a:r>
              <a:rPr lang="es">
                <a:solidFill>
                  <a:srgbClr val="FF00FF"/>
                </a:solidFill>
                <a:latin typeface="Montserrat"/>
                <a:ea typeface="Montserrat"/>
                <a:cs typeface="Montserrat"/>
                <a:sym typeface="Montserrat"/>
              </a:rPr>
              <a:t>in</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
        <p:nvSpPr>
          <p:cNvPr id="1275" name="Google Shape;1275;p36"/>
          <p:cNvSpPr txBox="1"/>
          <p:nvPr/>
        </p:nvSpPr>
        <p:spPr>
          <a:xfrm>
            <a:off x="278913" y="3209350"/>
            <a:ext cx="296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solidFill>
                  <a:schemeClr val="dk1"/>
                </a:solidFill>
                <a:latin typeface="Montserrat"/>
                <a:ea typeface="Montserrat"/>
                <a:cs typeface="Montserrat"/>
                <a:sym typeface="Montserrat"/>
              </a:rPr>
              <a:t>A</a:t>
            </a:r>
            <a:r>
              <a:rPr b="1" lang="es">
                <a:solidFill>
                  <a:schemeClr val="dk1"/>
                </a:solidFill>
                <a:latin typeface="Montserrat"/>
                <a:ea typeface="Montserrat"/>
                <a:cs typeface="Montserrat"/>
                <a:sym typeface="Montserrat"/>
              </a:rPr>
              <a:t>rchivo de Salida</a:t>
            </a:r>
            <a:endParaRPr b="1">
              <a:solidFill>
                <a:schemeClr val="dk1"/>
              </a:solidFill>
              <a:latin typeface="Montserrat"/>
              <a:ea typeface="Montserrat"/>
              <a:cs typeface="Montserrat"/>
              <a:sym typeface="Montserrat"/>
            </a:endParaRPr>
          </a:p>
        </p:txBody>
      </p:sp>
      <p:sp>
        <p:nvSpPr>
          <p:cNvPr id="1276" name="Google Shape;1276;p36"/>
          <p:cNvSpPr txBox="1"/>
          <p:nvPr/>
        </p:nvSpPr>
        <p:spPr>
          <a:xfrm>
            <a:off x="278913" y="2464188"/>
            <a:ext cx="334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solidFill>
                  <a:schemeClr val="dk1"/>
                </a:solidFill>
                <a:latin typeface="Montserrat"/>
                <a:ea typeface="Montserrat"/>
                <a:cs typeface="Montserrat"/>
                <a:sym typeface="Montserrat"/>
              </a:rPr>
              <a:t>Archivo de </a:t>
            </a:r>
            <a:r>
              <a:rPr b="1" lang="es">
                <a:solidFill>
                  <a:schemeClr val="dk1"/>
                </a:solidFill>
                <a:latin typeface="Montserrat"/>
                <a:ea typeface="Montserrat"/>
                <a:cs typeface="Montserrat"/>
                <a:sym typeface="Montserrat"/>
              </a:rPr>
              <a:t>Entrada</a:t>
            </a:r>
            <a:endParaRPr b="1">
              <a:solidFill>
                <a:schemeClr val="dk1"/>
              </a:solidFill>
              <a:latin typeface="Montserrat"/>
              <a:ea typeface="Montserrat"/>
              <a:cs typeface="Montserrat"/>
              <a:sym typeface="Montserrat"/>
            </a:endParaRPr>
          </a:p>
        </p:txBody>
      </p:sp>
      <p:sp>
        <p:nvSpPr>
          <p:cNvPr id="1277" name="Google Shape;1277;p36"/>
          <p:cNvSpPr txBox="1"/>
          <p:nvPr/>
        </p:nvSpPr>
        <p:spPr>
          <a:xfrm>
            <a:off x="3922675" y="4071150"/>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FF00"/>
                </a:solidFill>
                <a:latin typeface="Montserrat"/>
                <a:ea typeface="Montserrat"/>
                <a:cs typeface="Montserrat"/>
                <a:sym typeface="Montserrat"/>
              </a:rPr>
              <a:t>archXtra</a:t>
            </a:r>
            <a:r>
              <a:rPr lang="es">
                <a:solidFill>
                  <a:schemeClr val="dk1"/>
                </a:solidFill>
                <a:latin typeface="Montserrat"/>
                <a:ea typeface="Montserrat"/>
                <a:cs typeface="Montserrat"/>
                <a:sym typeface="Montserrat"/>
              </a:rPr>
              <a:t>.</a:t>
            </a:r>
            <a:r>
              <a:rPr lang="es">
                <a:solidFill>
                  <a:srgbClr val="00FFFF"/>
                </a:solidFill>
                <a:latin typeface="Montserrat"/>
                <a:ea typeface="Montserrat"/>
                <a:cs typeface="Montserrat"/>
                <a:sym typeface="Montserrat"/>
              </a:rPr>
              <a:t>open</a:t>
            </a:r>
            <a:r>
              <a:rPr lang="es">
                <a:solidFill>
                  <a:schemeClr val="dk1"/>
                </a:solidFill>
                <a:latin typeface="Montserrat"/>
                <a:ea typeface="Montserrat"/>
                <a:cs typeface="Montserrat"/>
                <a:sym typeface="Montserrat"/>
              </a:rPr>
              <a:t>(</a:t>
            </a:r>
            <a:r>
              <a:rPr lang="es">
                <a:solidFill>
                  <a:srgbClr val="00FF00"/>
                </a:solidFill>
                <a:latin typeface="Montserrat"/>
                <a:ea typeface="Montserrat"/>
                <a:cs typeface="Montserrat"/>
                <a:sym typeface="Montserrat"/>
              </a:rPr>
              <a:t>“Archivo Destino.txt”</a:t>
            </a:r>
            <a:r>
              <a:rPr lang="es">
                <a:solidFill>
                  <a:schemeClr val="dk1"/>
                </a:solidFill>
                <a:latin typeface="Montserrat"/>
                <a:ea typeface="Montserrat"/>
                <a:cs typeface="Montserrat"/>
                <a:sym typeface="Montserrat"/>
              </a:rPr>
              <a:t>, </a:t>
            </a:r>
            <a:r>
              <a:rPr lang="es">
                <a:solidFill>
                  <a:srgbClr val="FF00FF"/>
                </a:solidFill>
                <a:latin typeface="Montserrat"/>
                <a:ea typeface="Montserrat"/>
                <a:cs typeface="Montserrat"/>
                <a:sym typeface="Montserrat"/>
              </a:rPr>
              <a:t>ios</a:t>
            </a:r>
            <a:r>
              <a:rPr lang="es">
                <a:solidFill>
                  <a:schemeClr val="dk1"/>
                </a:solidFill>
                <a:latin typeface="Montserrat"/>
                <a:ea typeface="Montserrat"/>
                <a:cs typeface="Montserrat"/>
                <a:sym typeface="Montserrat"/>
              </a:rPr>
              <a:t>::</a:t>
            </a:r>
            <a:r>
              <a:rPr lang="es">
                <a:solidFill>
                  <a:srgbClr val="FF00FF"/>
                </a:solidFill>
                <a:latin typeface="Montserrat"/>
                <a:ea typeface="Montserrat"/>
                <a:cs typeface="Montserrat"/>
                <a:sym typeface="Montserrat"/>
              </a:rPr>
              <a:t>app</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
        <p:nvSpPr>
          <p:cNvPr id="1278" name="Google Shape;1278;p36"/>
          <p:cNvSpPr txBox="1"/>
          <p:nvPr/>
        </p:nvSpPr>
        <p:spPr>
          <a:xfrm>
            <a:off x="278925" y="4071150"/>
            <a:ext cx="1844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solidFill>
                  <a:schemeClr val="dk1"/>
                </a:solidFill>
                <a:latin typeface="Montserrat"/>
                <a:ea typeface="Montserrat"/>
                <a:cs typeface="Montserrat"/>
                <a:sym typeface="Montserrat"/>
              </a:rPr>
              <a:t>Archivo </a:t>
            </a:r>
            <a:r>
              <a:rPr b="1" lang="es">
                <a:solidFill>
                  <a:schemeClr val="dk1"/>
                </a:solidFill>
                <a:latin typeface="Montserrat"/>
                <a:ea typeface="Montserrat"/>
                <a:cs typeface="Montserrat"/>
                <a:sym typeface="Montserrat"/>
              </a:rPr>
              <a:t>de Salida</a:t>
            </a:r>
            <a:endParaRPr b="1">
              <a:solidFill>
                <a:schemeClr val="dk1"/>
              </a:solidFill>
              <a:latin typeface="Montserrat"/>
              <a:ea typeface="Montserrat"/>
              <a:cs typeface="Montserrat"/>
              <a:sym typeface="Montserrat"/>
            </a:endParaRPr>
          </a:p>
          <a:p>
            <a:pPr indent="0" lvl="0" marL="0" rtl="0" algn="ctr">
              <a:spcBef>
                <a:spcPts val="0"/>
              </a:spcBef>
              <a:spcAft>
                <a:spcPts val="0"/>
              </a:spcAft>
              <a:buNone/>
            </a:pPr>
            <a:r>
              <a:rPr b="1" lang="es">
                <a:solidFill>
                  <a:schemeClr val="dk1"/>
                </a:solidFill>
                <a:latin typeface="Montserrat"/>
                <a:ea typeface="Montserrat"/>
                <a:cs typeface="Montserrat"/>
                <a:sym typeface="Montserrat"/>
              </a:rPr>
              <a:t>(Añadidura)</a:t>
            </a:r>
            <a:endParaRPr b="1">
              <a:solidFill>
                <a:schemeClr val="dk1"/>
              </a:solidFill>
              <a:latin typeface="Montserrat"/>
              <a:ea typeface="Montserrat"/>
              <a:cs typeface="Montserrat"/>
              <a:sym typeface="Montserrat"/>
            </a:endParaRPr>
          </a:p>
        </p:txBody>
      </p:sp>
      <p:sp>
        <p:nvSpPr>
          <p:cNvPr id="1279" name="Google Shape;1279;p36"/>
          <p:cNvSpPr/>
          <p:nvPr/>
        </p:nvSpPr>
        <p:spPr>
          <a:xfrm>
            <a:off x="2611050" y="3340000"/>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280" name="Google Shape;1280;p36"/>
          <p:cNvSpPr/>
          <p:nvPr/>
        </p:nvSpPr>
        <p:spPr>
          <a:xfrm>
            <a:off x="2611125" y="4201800"/>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281" name="Google Shape;1281;p36"/>
          <p:cNvSpPr/>
          <p:nvPr/>
        </p:nvSpPr>
        <p:spPr>
          <a:xfrm>
            <a:off x="2611050" y="2606888"/>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282" name="Google Shape;1282;p36"/>
          <p:cNvSpPr txBox="1"/>
          <p:nvPr/>
        </p:nvSpPr>
        <p:spPr>
          <a:xfrm>
            <a:off x="4750375" y="1880775"/>
            <a:ext cx="3042600" cy="4926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sz="1000">
                <a:solidFill>
                  <a:srgbClr val="00FFFF"/>
                </a:solidFill>
                <a:latin typeface="Montserrat"/>
                <a:ea typeface="Montserrat"/>
                <a:cs typeface="Montserrat"/>
                <a:sym typeface="Montserrat"/>
              </a:rPr>
              <a:t>ifstream </a:t>
            </a:r>
            <a:r>
              <a:rPr lang="es" sz="1000">
                <a:solidFill>
                  <a:srgbClr val="FFFF00"/>
                </a:solidFill>
                <a:latin typeface="Montserrat"/>
                <a:ea typeface="Montserrat"/>
                <a:cs typeface="Montserrat"/>
                <a:sym typeface="Montserrat"/>
              </a:rPr>
              <a:t>archEntrada</a:t>
            </a:r>
            <a:r>
              <a:rPr lang="es" sz="1000">
                <a:solidFill>
                  <a:schemeClr val="dk1"/>
                </a:solidFill>
                <a:latin typeface="Montserrat"/>
                <a:ea typeface="Montserrat"/>
                <a:cs typeface="Montserrat"/>
                <a:sym typeface="Montserrat"/>
              </a:rPr>
              <a:t>;</a:t>
            </a:r>
            <a:endParaRPr sz="1000">
              <a:solidFill>
                <a:schemeClr val="dk1"/>
              </a:solidFill>
              <a:latin typeface="Montserrat"/>
              <a:ea typeface="Montserrat"/>
              <a:cs typeface="Montserrat"/>
              <a:sym typeface="Montserrat"/>
            </a:endParaRPr>
          </a:p>
          <a:p>
            <a:pPr indent="0" lvl="0" marL="0" rtl="0" algn="l">
              <a:spcBef>
                <a:spcPts val="0"/>
              </a:spcBef>
              <a:spcAft>
                <a:spcPts val="0"/>
              </a:spcAft>
              <a:buNone/>
            </a:pPr>
            <a:r>
              <a:rPr lang="es" sz="1000">
                <a:solidFill>
                  <a:srgbClr val="00FFFF"/>
                </a:solidFill>
                <a:latin typeface="Montserrat"/>
                <a:ea typeface="Montserrat"/>
                <a:cs typeface="Montserrat"/>
                <a:sym typeface="Montserrat"/>
              </a:rPr>
              <a:t>ofstream </a:t>
            </a:r>
            <a:r>
              <a:rPr lang="es" sz="1000">
                <a:solidFill>
                  <a:srgbClr val="FFFF00"/>
                </a:solidFill>
                <a:latin typeface="Montserrat"/>
                <a:ea typeface="Montserrat"/>
                <a:cs typeface="Montserrat"/>
                <a:sym typeface="Montserrat"/>
              </a:rPr>
              <a:t>archSalida</a:t>
            </a:r>
            <a:r>
              <a:rPr lang="es" sz="1000">
                <a:solidFill>
                  <a:schemeClr val="dk1"/>
                </a:solidFill>
                <a:latin typeface="Montserrat"/>
                <a:ea typeface="Montserrat"/>
                <a:cs typeface="Montserrat"/>
                <a:sym typeface="Montserrat"/>
              </a:rPr>
              <a:t>,</a:t>
            </a:r>
            <a:r>
              <a:rPr lang="es" sz="1000">
                <a:solidFill>
                  <a:srgbClr val="FFFF00"/>
                </a:solidFill>
                <a:latin typeface="Montserrat"/>
                <a:ea typeface="Montserrat"/>
                <a:cs typeface="Montserrat"/>
                <a:sym typeface="Montserrat"/>
              </a:rPr>
              <a:t>archXtra</a:t>
            </a:r>
            <a:r>
              <a:rPr lang="es" sz="1000">
                <a:solidFill>
                  <a:schemeClr val="dk1"/>
                </a:solidFill>
                <a:latin typeface="Montserrat"/>
                <a:ea typeface="Montserrat"/>
                <a:cs typeface="Montserrat"/>
                <a:sym typeface="Montserrat"/>
              </a:rPr>
              <a:t>;</a:t>
            </a:r>
            <a:endParaRPr sz="1000">
              <a:solidFill>
                <a:schemeClr val="dk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6" name="Shape 1286"/>
        <p:cNvGrpSpPr/>
        <p:nvPr/>
      </p:nvGrpSpPr>
      <p:grpSpPr>
        <a:xfrm>
          <a:off x="0" y="0"/>
          <a:ext cx="0" cy="0"/>
          <a:chOff x="0" y="0"/>
          <a:chExt cx="0" cy="0"/>
        </a:xfrm>
      </p:grpSpPr>
      <p:sp>
        <p:nvSpPr>
          <p:cNvPr id="1287" name="Google Shape;1287;p37"/>
          <p:cNvSpPr txBox="1"/>
          <p:nvPr/>
        </p:nvSpPr>
        <p:spPr>
          <a:xfrm>
            <a:off x="1072125" y="142100"/>
            <a:ext cx="7122900" cy="55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3000">
                <a:solidFill>
                  <a:schemeClr val="dk1"/>
                </a:solidFill>
                <a:latin typeface="Montserrat"/>
                <a:ea typeface="Montserrat"/>
                <a:cs typeface="Montserrat"/>
                <a:sym typeface="Montserrat"/>
              </a:rPr>
              <a:t>VALIDACIÓN</a:t>
            </a:r>
            <a:r>
              <a:rPr b="1" lang="es" sz="3000">
                <a:solidFill>
                  <a:schemeClr val="dk1"/>
                </a:solidFill>
                <a:latin typeface="Montserrat"/>
                <a:ea typeface="Montserrat"/>
                <a:cs typeface="Montserrat"/>
                <a:sym typeface="Montserrat"/>
              </a:rPr>
              <a:t> DE APERTURA</a:t>
            </a:r>
            <a:endParaRPr b="1" sz="3000">
              <a:solidFill>
                <a:schemeClr val="dk1"/>
              </a:solidFill>
              <a:latin typeface="Montserrat"/>
              <a:ea typeface="Montserrat"/>
              <a:cs typeface="Montserrat"/>
              <a:sym typeface="Montserrat"/>
            </a:endParaRPr>
          </a:p>
        </p:txBody>
      </p:sp>
      <p:sp>
        <p:nvSpPr>
          <p:cNvPr id="1288" name="Google Shape;1288;p37"/>
          <p:cNvSpPr txBox="1"/>
          <p:nvPr/>
        </p:nvSpPr>
        <p:spPr>
          <a:xfrm>
            <a:off x="1635325" y="696200"/>
            <a:ext cx="5843400" cy="15855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s" sz="1300">
                <a:solidFill>
                  <a:schemeClr val="dk1"/>
                </a:solidFill>
                <a:latin typeface="Montserrat"/>
                <a:ea typeface="Montserrat"/>
                <a:cs typeface="Montserrat"/>
                <a:sym typeface="Montserrat"/>
              </a:rPr>
              <a:t>Al </a:t>
            </a:r>
            <a:r>
              <a:rPr lang="es" sz="1300">
                <a:solidFill>
                  <a:schemeClr val="dk1"/>
                </a:solidFill>
                <a:latin typeface="Montserrat"/>
                <a:ea typeface="Montserrat"/>
                <a:cs typeface="Montserrat"/>
                <a:sym typeface="Montserrat"/>
              </a:rPr>
              <a:t>inicializar</a:t>
            </a:r>
            <a:r>
              <a:rPr lang="es" sz="1300">
                <a:solidFill>
                  <a:schemeClr val="dk1"/>
                </a:solidFill>
                <a:latin typeface="Montserrat"/>
                <a:ea typeface="Montserrat"/>
                <a:cs typeface="Montserrat"/>
                <a:sym typeface="Montserrat"/>
              </a:rPr>
              <a:t> nuestras variables de archivo, puede que nos encontremos con que el archivo no esté en el directorio correcto, tenga otro nombre, etc. Por ello, el archivo no se podría abrir produciendo así errores que harían que nuestro programa se caiga. Para evitar ello, debemos </a:t>
            </a:r>
            <a:r>
              <a:rPr lang="es" sz="1300">
                <a:solidFill>
                  <a:srgbClr val="FF0000"/>
                </a:solidFill>
                <a:latin typeface="Montserrat"/>
                <a:ea typeface="Montserrat"/>
                <a:cs typeface="Montserrat"/>
                <a:sym typeface="Montserrat"/>
              </a:rPr>
              <a:t>SIEMPRE </a:t>
            </a:r>
            <a:r>
              <a:rPr lang="es" sz="1300">
                <a:solidFill>
                  <a:schemeClr val="dk1"/>
                </a:solidFill>
                <a:latin typeface="Montserrat"/>
                <a:ea typeface="Montserrat"/>
                <a:cs typeface="Montserrat"/>
                <a:sym typeface="Montserrat"/>
              </a:rPr>
              <a:t>validar la apertura de cada uno de nuestros archivos. Para ello, luego de la inicialización utilizaremos el método “</a:t>
            </a:r>
            <a:r>
              <a:rPr lang="es" sz="1300">
                <a:solidFill>
                  <a:srgbClr val="00FF00"/>
                </a:solidFill>
                <a:latin typeface="Montserrat"/>
                <a:ea typeface="Montserrat"/>
                <a:cs typeface="Montserrat"/>
                <a:sym typeface="Montserrat"/>
              </a:rPr>
              <a:t>.is_open()</a:t>
            </a:r>
            <a:r>
              <a:rPr lang="es" sz="1300">
                <a:solidFill>
                  <a:schemeClr val="dk1"/>
                </a:solidFill>
                <a:latin typeface="Montserrat"/>
                <a:ea typeface="Montserrat"/>
                <a:cs typeface="Montserrat"/>
                <a:sym typeface="Montserrat"/>
              </a:rPr>
              <a:t>”.</a:t>
            </a:r>
            <a:endParaRPr sz="1300">
              <a:solidFill>
                <a:srgbClr val="FF9900"/>
              </a:solidFill>
              <a:latin typeface="Montserrat"/>
              <a:ea typeface="Montserrat"/>
              <a:cs typeface="Montserrat"/>
              <a:sym typeface="Montserrat"/>
            </a:endParaRPr>
          </a:p>
        </p:txBody>
      </p:sp>
      <p:pic>
        <p:nvPicPr>
          <p:cNvPr id="1289" name="Google Shape;1289;p37"/>
          <p:cNvPicPr preferRelativeResize="0"/>
          <p:nvPr/>
        </p:nvPicPr>
        <p:blipFill>
          <a:blip r:embed="rId3">
            <a:alphaModFix/>
          </a:blip>
          <a:stretch>
            <a:fillRect/>
          </a:stretch>
        </p:blipFill>
        <p:spPr>
          <a:xfrm>
            <a:off x="284200" y="2383651"/>
            <a:ext cx="6683800" cy="1060275"/>
          </a:xfrm>
          <a:prstGeom prst="rect">
            <a:avLst/>
          </a:prstGeom>
          <a:noFill/>
          <a:ln cap="flat" cmpd="sng" w="9525">
            <a:solidFill>
              <a:schemeClr val="dk1"/>
            </a:solidFill>
            <a:prstDash val="solid"/>
            <a:round/>
            <a:headEnd len="sm" w="sm" type="none"/>
            <a:tailEnd len="sm" w="sm" type="none"/>
          </a:ln>
        </p:spPr>
      </p:pic>
      <p:pic>
        <p:nvPicPr>
          <p:cNvPr id="1290" name="Google Shape;1290;p37"/>
          <p:cNvPicPr preferRelativeResize="0"/>
          <p:nvPr/>
        </p:nvPicPr>
        <p:blipFill>
          <a:blip r:embed="rId4">
            <a:alphaModFix/>
          </a:blip>
          <a:stretch>
            <a:fillRect/>
          </a:stretch>
        </p:blipFill>
        <p:spPr>
          <a:xfrm>
            <a:off x="284204" y="3620100"/>
            <a:ext cx="6958895" cy="1060275"/>
          </a:xfrm>
          <a:prstGeom prst="rect">
            <a:avLst/>
          </a:prstGeom>
          <a:noFill/>
          <a:ln cap="flat" cmpd="sng" w="9525">
            <a:solidFill>
              <a:schemeClr val="dk1"/>
            </a:solidFill>
            <a:prstDash val="solid"/>
            <a:round/>
            <a:headEnd len="sm" w="sm" type="none"/>
            <a:tailEnd len="sm" w="sm" type="none"/>
          </a:ln>
        </p:spPr>
      </p:pic>
      <p:sp>
        <p:nvSpPr>
          <p:cNvPr id="1291" name="Google Shape;1291;p37"/>
          <p:cNvSpPr txBox="1"/>
          <p:nvPr/>
        </p:nvSpPr>
        <p:spPr>
          <a:xfrm>
            <a:off x="7478725" y="2517650"/>
            <a:ext cx="16206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a:solidFill>
                  <a:schemeClr val="dk1"/>
                </a:solidFill>
                <a:latin typeface="Montserrat"/>
                <a:ea typeface="Montserrat"/>
                <a:cs typeface="Montserrat"/>
                <a:sym typeface="Montserrat"/>
              </a:rPr>
              <a:t>Notas:</a:t>
            </a:r>
            <a:endParaRPr sz="1000">
              <a:solidFill>
                <a:schemeClr val="dk1"/>
              </a:solidFill>
              <a:latin typeface="Montserrat"/>
              <a:ea typeface="Montserrat"/>
              <a:cs typeface="Montserrat"/>
              <a:sym typeface="Montserrat"/>
            </a:endParaRPr>
          </a:p>
          <a:p>
            <a:pPr indent="0" lvl="0" marL="0" rtl="0" algn="l">
              <a:spcBef>
                <a:spcPts val="0"/>
              </a:spcBef>
              <a:spcAft>
                <a:spcPts val="0"/>
              </a:spcAft>
              <a:buNone/>
            </a:pPr>
            <a:r>
              <a:rPr lang="es" sz="1000">
                <a:solidFill>
                  <a:schemeClr val="dk1"/>
                </a:solidFill>
                <a:latin typeface="Montserrat"/>
                <a:ea typeface="Montserrat"/>
                <a:cs typeface="Montserrat"/>
                <a:sym typeface="Montserrat"/>
              </a:rPr>
              <a:t>&gt; Se valida si NO ESTÁ abierto para una mejor modulación.</a:t>
            </a:r>
            <a:endParaRPr sz="10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000">
              <a:solidFill>
                <a:schemeClr val="dk1"/>
              </a:solidFill>
              <a:latin typeface="Montserrat"/>
              <a:ea typeface="Montserrat"/>
              <a:cs typeface="Montserrat"/>
              <a:sym typeface="Montserrat"/>
            </a:endParaRPr>
          </a:p>
          <a:p>
            <a:pPr indent="0" lvl="0" marL="0" rtl="0" algn="l">
              <a:spcBef>
                <a:spcPts val="0"/>
              </a:spcBef>
              <a:spcAft>
                <a:spcPts val="0"/>
              </a:spcAft>
              <a:buNone/>
            </a:pPr>
            <a:r>
              <a:rPr lang="es" sz="1000">
                <a:solidFill>
                  <a:schemeClr val="dk1"/>
                </a:solidFill>
                <a:latin typeface="Montserrat"/>
                <a:ea typeface="Montserrat"/>
                <a:cs typeface="Montserrat"/>
                <a:sym typeface="Montserrat"/>
              </a:rPr>
              <a:t>&gt; El mensaje del cout debe ser específico para distinguir cada archivo.</a:t>
            </a:r>
            <a:endParaRPr sz="10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000">
              <a:solidFill>
                <a:schemeClr val="dk1"/>
              </a:solidFill>
              <a:latin typeface="Montserrat"/>
              <a:ea typeface="Montserrat"/>
              <a:cs typeface="Montserrat"/>
              <a:sym typeface="Montserrat"/>
            </a:endParaRPr>
          </a:p>
          <a:p>
            <a:pPr indent="0" lvl="0" marL="0" rtl="0" algn="l">
              <a:spcBef>
                <a:spcPts val="0"/>
              </a:spcBef>
              <a:spcAft>
                <a:spcPts val="0"/>
              </a:spcAft>
              <a:buNone/>
            </a:pPr>
            <a:r>
              <a:rPr lang="es" sz="1000">
                <a:solidFill>
                  <a:schemeClr val="dk1"/>
                </a:solidFill>
                <a:latin typeface="Montserrat"/>
                <a:ea typeface="Montserrat"/>
                <a:cs typeface="Montserrat"/>
                <a:sym typeface="Montserrat"/>
              </a:rPr>
              <a:t>&gt; “exit(1)” nos sale del programa indicando un estado de error.</a:t>
            </a:r>
            <a:endParaRPr sz="10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000">
              <a:solidFill>
                <a:schemeClr val="dk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5" name="Shape 1295"/>
        <p:cNvGrpSpPr/>
        <p:nvPr/>
      </p:nvGrpSpPr>
      <p:grpSpPr>
        <a:xfrm>
          <a:off x="0" y="0"/>
          <a:ext cx="0" cy="0"/>
          <a:chOff x="0" y="0"/>
          <a:chExt cx="0" cy="0"/>
        </a:xfrm>
      </p:grpSpPr>
      <p:sp>
        <p:nvSpPr>
          <p:cNvPr id="1296" name="Google Shape;1296;p38"/>
          <p:cNvSpPr txBox="1"/>
          <p:nvPr/>
        </p:nvSpPr>
        <p:spPr>
          <a:xfrm>
            <a:off x="2100450" y="142100"/>
            <a:ext cx="49431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3000">
                <a:solidFill>
                  <a:schemeClr val="dk1"/>
                </a:solidFill>
                <a:latin typeface="Montserrat"/>
                <a:ea typeface="Montserrat"/>
                <a:cs typeface="Montserrat"/>
                <a:sym typeface="Montserrat"/>
              </a:rPr>
              <a:t>BONUS: </a:t>
            </a:r>
            <a:r>
              <a:rPr b="1" lang="es" sz="3000">
                <a:solidFill>
                  <a:schemeClr val="dk1"/>
                </a:solidFill>
                <a:latin typeface="Montserrat"/>
                <a:ea typeface="Montserrat"/>
                <a:cs typeface="Montserrat"/>
                <a:sym typeface="Montserrat"/>
              </a:rPr>
              <a:t>MODULACIÓN</a:t>
            </a:r>
            <a:endParaRPr b="1" sz="3000">
              <a:solidFill>
                <a:schemeClr val="dk1"/>
              </a:solidFill>
              <a:latin typeface="Montserrat"/>
              <a:ea typeface="Montserrat"/>
              <a:cs typeface="Montserrat"/>
              <a:sym typeface="Montserrat"/>
            </a:endParaRPr>
          </a:p>
        </p:txBody>
      </p:sp>
      <p:sp>
        <p:nvSpPr>
          <p:cNvPr id="1297" name="Google Shape;1297;p38"/>
          <p:cNvSpPr txBox="1"/>
          <p:nvPr/>
        </p:nvSpPr>
        <p:spPr>
          <a:xfrm>
            <a:off x="87000" y="732050"/>
            <a:ext cx="4104300" cy="15855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s" sz="1300">
                <a:solidFill>
                  <a:schemeClr val="dk1"/>
                </a:solidFill>
                <a:latin typeface="Montserrat"/>
                <a:ea typeface="Montserrat"/>
                <a:cs typeface="Montserrat"/>
                <a:sym typeface="Montserrat"/>
              </a:rPr>
              <a:t>Como notarán, si es que llegan a trabajar con varios archivos, la apertura se les hará extensa, por ende </a:t>
            </a:r>
            <a:r>
              <a:rPr lang="es" sz="1300">
                <a:solidFill>
                  <a:srgbClr val="00FF00"/>
                </a:solidFill>
                <a:latin typeface="Montserrat"/>
                <a:ea typeface="Montserrat"/>
                <a:cs typeface="Montserrat"/>
                <a:sym typeface="Montserrat"/>
              </a:rPr>
              <a:t>debería haber una forma de lograr resumirlo y generalizarlo para cada caso. </a:t>
            </a:r>
            <a:r>
              <a:rPr lang="es" sz="1300">
                <a:solidFill>
                  <a:schemeClr val="dk1"/>
                </a:solidFill>
                <a:latin typeface="Montserrat"/>
                <a:ea typeface="Montserrat"/>
                <a:cs typeface="Montserrat"/>
                <a:sym typeface="Montserrat"/>
              </a:rPr>
              <a:t>Cabe resaltar que esta forma puede que no sea validada por el curso como tal, por lo que se recomienda </a:t>
            </a:r>
            <a:r>
              <a:rPr lang="es" sz="1300">
                <a:solidFill>
                  <a:srgbClr val="FF0000"/>
                </a:solidFill>
                <a:latin typeface="Montserrat"/>
                <a:ea typeface="Montserrat"/>
                <a:cs typeface="Montserrat"/>
                <a:sym typeface="Montserrat"/>
              </a:rPr>
              <a:t>preguntar a los evaluadores.</a:t>
            </a:r>
            <a:endParaRPr sz="1300">
              <a:solidFill>
                <a:srgbClr val="FF0000"/>
              </a:solidFill>
              <a:latin typeface="Montserrat"/>
              <a:ea typeface="Montserrat"/>
              <a:cs typeface="Montserrat"/>
              <a:sym typeface="Montserrat"/>
            </a:endParaRPr>
          </a:p>
        </p:txBody>
      </p:sp>
      <p:sp>
        <p:nvSpPr>
          <p:cNvPr id="1298" name="Google Shape;1298;p38"/>
          <p:cNvSpPr txBox="1"/>
          <p:nvPr/>
        </p:nvSpPr>
        <p:spPr>
          <a:xfrm>
            <a:off x="4498025" y="732050"/>
            <a:ext cx="4476300" cy="19857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s" sz="1300">
                <a:solidFill>
                  <a:schemeClr val="dk1"/>
                </a:solidFill>
                <a:latin typeface="Montserrat"/>
                <a:ea typeface="Montserrat"/>
                <a:cs typeface="Montserrat"/>
                <a:sym typeface="Montserrat"/>
              </a:rPr>
              <a:t>Entonces para esto, simplemente lo que haremos será una función que generalice el proceso, teniendo en cuenta que las funciones pueden devolver valores de todo tipo y esta analogía:</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rPr lang="es" sz="1300">
                <a:solidFill>
                  <a:schemeClr val="dk1"/>
                </a:solidFill>
                <a:latin typeface="Montserrat"/>
                <a:ea typeface="Montserrat"/>
                <a:cs typeface="Montserrat"/>
                <a:sym typeface="Montserrat"/>
              </a:rPr>
              <a:t>Si:</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rPr lang="es" sz="1300">
                <a:solidFill>
                  <a:srgbClr val="00FFFF"/>
                </a:solidFill>
                <a:latin typeface="Montserrat"/>
                <a:ea typeface="Montserrat"/>
                <a:cs typeface="Montserrat"/>
                <a:sym typeface="Montserrat"/>
              </a:rPr>
              <a:t>&gt;&gt; int numero = </a:t>
            </a:r>
            <a:r>
              <a:rPr lang="es" sz="1300">
                <a:solidFill>
                  <a:srgbClr val="FFFF00"/>
                </a:solidFill>
                <a:latin typeface="Montserrat"/>
                <a:ea typeface="Montserrat"/>
                <a:cs typeface="Montserrat"/>
                <a:sym typeface="Montserrat"/>
              </a:rPr>
              <a:t>*valor entero*;</a:t>
            </a:r>
            <a:br>
              <a:rPr lang="es" sz="1300">
                <a:solidFill>
                  <a:srgbClr val="00FFFF"/>
                </a:solidFill>
                <a:latin typeface="Montserrat"/>
                <a:ea typeface="Montserrat"/>
                <a:cs typeface="Montserrat"/>
                <a:sym typeface="Montserrat"/>
              </a:rPr>
            </a:br>
            <a:r>
              <a:rPr lang="es" sz="1300">
                <a:solidFill>
                  <a:schemeClr val="dk1"/>
                </a:solidFill>
                <a:latin typeface="Montserrat"/>
                <a:ea typeface="Montserrat"/>
                <a:cs typeface="Montserrat"/>
                <a:sym typeface="Montserrat"/>
              </a:rPr>
              <a:t>Entonces:</a:t>
            </a:r>
            <a:endParaRPr sz="1300">
              <a:solidFill>
                <a:schemeClr val="dk1"/>
              </a:solidFill>
              <a:latin typeface="Montserrat"/>
              <a:ea typeface="Montserrat"/>
              <a:cs typeface="Montserrat"/>
              <a:sym typeface="Montserrat"/>
            </a:endParaRPr>
          </a:p>
          <a:p>
            <a:pPr indent="0" lvl="0" marL="0" rtl="0" algn="just">
              <a:spcBef>
                <a:spcPts val="0"/>
              </a:spcBef>
              <a:spcAft>
                <a:spcPts val="0"/>
              </a:spcAft>
              <a:buNone/>
            </a:pPr>
            <a:r>
              <a:rPr lang="es" sz="1300">
                <a:solidFill>
                  <a:srgbClr val="00FFFF"/>
                </a:solidFill>
                <a:latin typeface="Montserrat"/>
                <a:ea typeface="Montserrat"/>
                <a:cs typeface="Montserrat"/>
                <a:sym typeface="Montserrat"/>
              </a:rPr>
              <a:t>&gt;&gt; ifstream arch = </a:t>
            </a:r>
            <a:r>
              <a:rPr lang="es" sz="1300">
                <a:solidFill>
                  <a:srgbClr val="FFFF00"/>
                </a:solidFill>
                <a:latin typeface="Montserrat"/>
                <a:ea typeface="Montserrat"/>
                <a:cs typeface="Montserrat"/>
                <a:sym typeface="Montserrat"/>
              </a:rPr>
              <a:t>*valor ifstream*;</a:t>
            </a:r>
            <a:endParaRPr sz="1300">
              <a:solidFill>
                <a:srgbClr val="FFFF00"/>
              </a:solidFill>
              <a:latin typeface="Montserrat"/>
              <a:ea typeface="Montserrat"/>
              <a:cs typeface="Montserrat"/>
              <a:sym typeface="Montserrat"/>
            </a:endParaRPr>
          </a:p>
          <a:p>
            <a:pPr indent="0" lvl="0" marL="0" rtl="0" algn="just">
              <a:spcBef>
                <a:spcPts val="0"/>
              </a:spcBef>
              <a:spcAft>
                <a:spcPts val="0"/>
              </a:spcAft>
              <a:buNone/>
            </a:pPr>
            <a:r>
              <a:rPr lang="es" sz="1300">
                <a:solidFill>
                  <a:srgbClr val="00FFFF"/>
                </a:solidFill>
                <a:latin typeface="Montserrat"/>
                <a:ea typeface="Montserrat"/>
                <a:cs typeface="Montserrat"/>
                <a:sym typeface="Montserrat"/>
              </a:rPr>
              <a:t>&gt;&gt; ofstream arch = </a:t>
            </a:r>
            <a:r>
              <a:rPr lang="es" sz="1300">
                <a:solidFill>
                  <a:srgbClr val="FFFF00"/>
                </a:solidFill>
                <a:latin typeface="Montserrat"/>
                <a:ea typeface="Montserrat"/>
                <a:cs typeface="Montserrat"/>
                <a:sym typeface="Montserrat"/>
              </a:rPr>
              <a:t>*valor ofstream*;</a:t>
            </a:r>
            <a:endParaRPr sz="1300">
              <a:solidFill>
                <a:srgbClr val="FFFF00"/>
              </a:solidFill>
              <a:latin typeface="Montserrat"/>
              <a:ea typeface="Montserrat"/>
              <a:cs typeface="Montserrat"/>
              <a:sym typeface="Montserrat"/>
            </a:endParaRPr>
          </a:p>
        </p:txBody>
      </p:sp>
      <p:pic>
        <p:nvPicPr>
          <p:cNvPr id="1299" name="Google Shape;1299;p38"/>
          <p:cNvPicPr preferRelativeResize="0"/>
          <p:nvPr/>
        </p:nvPicPr>
        <p:blipFill>
          <a:blip r:embed="rId3">
            <a:alphaModFix/>
          </a:blip>
          <a:stretch>
            <a:fillRect/>
          </a:stretch>
        </p:blipFill>
        <p:spPr>
          <a:xfrm>
            <a:off x="140025" y="2847324"/>
            <a:ext cx="7137225" cy="1239800"/>
          </a:xfrm>
          <a:prstGeom prst="rect">
            <a:avLst/>
          </a:prstGeom>
          <a:noFill/>
          <a:ln cap="flat" cmpd="sng" w="9525">
            <a:solidFill>
              <a:schemeClr val="dk1"/>
            </a:solidFill>
            <a:prstDash val="solid"/>
            <a:round/>
            <a:headEnd len="sm" w="sm" type="none"/>
            <a:tailEnd len="sm" w="sm" type="none"/>
          </a:ln>
        </p:spPr>
      </p:pic>
      <p:pic>
        <p:nvPicPr>
          <p:cNvPr id="1300" name="Google Shape;1300;p38"/>
          <p:cNvPicPr preferRelativeResize="0"/>
          <p:nvPr/>
        </p:nvPicPr>
        <p:blipFill>
          <a:blip r:embed="rId4">
            <a:alphaModFix/>
          </a:blip>
          <a:stretch>
            <a:fillRect/>
          </a:stretch>
        </p:blipFill>
        <p:spPr>
          <a:xfrm>
            <a:off x="1145300" y="4288650"/>
            <a:ext cx="7553325" cy="44767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4" name="Shape 1304"/>
        <p:cNvGrpSpPr/>
        <p:nvPr/>
      </p:nvGrpSpPr>
      <p:grpSpPr>
        <a:xfrm>
          <a:off x="0" y="0"/>
          <a:ext cx="0" cy="0"/>
          <a:chOff x="0" y="0"/>
          <a:chExt cx="0" cy="0"/>
        </a:xfrm>
      </p:grpSpPr>
      <p:sp>
        <p:nvSpPr>
          <p:cNvPr id="1305" name="Google Shape;1305;p39"/>
          <p:cNvSpPr txBox="1"/>
          <p:nvPr/>
        </p:nvSpPr>
        <p:spPr>
          <a:xfrm>
            <a:off x="2689725" y="142100"/>
            <a:ext cx="38877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3000">
                <a:solidFill>
                  <a:schemeClr val="dk1"/>
                </a:solidFill>
                <a:latin typeface="Montserrat"/>
                <a:ea typeface="Montserrat"/>
                <a:cs typeface="Montserrat"/>
                <a:sym typeface="Montserrat"/>
              </a:rPr>
              <a:t>DESTRUCTORES</a:t>
            </a:r>
            <a:endParaRPr b="1" sz="3000">
              <a:solidFill>
                <a:schemeClr val="dk1"/>
              </a:solidFill>
              <a:latin typeface="Montserrat"/>
              <a:ea typeface="Montserrat"/>
              <a:cs typeface="Montserrat"/>
              <a:sym typeface="Montserrat"/>
            </a:endParaRPr>
          </a:p>
        </p:txBody>
      </p:sp>
      <p:sp>
        <p:nvSpPr>
          <p:cNvPr id="1306" name="Google Shape;1306;p39"/>
          <p:cNvSpPr txBox="1"/>
          <p:nvPr/>
        </p:nvSpPr>
        <p:spPr>
          <a:xfrm>
            <a:off x="1882650" y="792613"/>
            <a:ext cx="4980600" cy="17856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s" sz="1300">
                <a:solidFill>
                  <a:schemeClr val="dk1"/>
                </a:solidFill>
                <a:latin typeface="Montserrat"/>
                <a:ea typeface="Montserrat"/>
                <a:cs typeface="Montserrat"/>
                <a:sym typeface="Montserrat"/>
              </a:rPr>
              <a:t>Al igual que para una variable normal, los destructores se encargan de eliminar todo uso de la variable como tal. Estos usualmente se se inician automáticamente al finalizar un programa, bloque, función, etc.  Pero a su vez, en algunos casos como este, se pueden llamar por métodos, por lo que </a:t>
            </a:r>
            <a:r>
              <a:rPr lang="es" sz="1300">
                <a:solidFill>
                  <a:schemeClr val="dk1"/>
                </a:solidFill>
                <a:latin typeface="Montserrat"/>
                <a:ea typeface="Montserrat"/>
                <a:cs typeface="Montserrat"/>
                <a:sym typeface="Montserrat"/>
              </a:rPr>
              <a:t>refiriéndose</a:t>
            </a:r>
            <a:r>
              <a:rPr lang="es" sz="1300">
                <a:solidFill>
                  <a:schemeClr val="dk1"/>
                </a:solidFill>
                <a:latin typeface="Montserrat"/>
                <a:ea typeface="Montserrat"/>
                <a:cs typeface="Montserrat"/>
                <a:sym typeface="Montserrat"/>
              </a:rPr>
              <a:t> a este contexto, el método se usaría para cerrar el archivo y ya nunca más referirlo a partir de esa variable.</a:t>
            </a:r>
            <a:endParaRPr sz="1300">
              <a:solidFill>
                <a:schemeClr val="dk1"/>
              </a:solidFill>
              <a:latin typeface="Montserrat"/>
              <a:ea typeface="Montserrat"/>
              <a:cs typeface="Montserrat"/>
              <a:sym typeface="Montserrat"/>
            </a:endParaRPr>
          </a:p>
        </p:txBody>
      </p:sp>
      <p:sp>
        <p:nvSpPr>
          <p:cNvPr id="1307" name="Google Shape;1307;p39"/>
          <p:cNvSpPr txBox="1"/>
          <p:nvPr/>
        </p:nvSpPr>
        <p:spPr>
          <a:xfrm>
            <a:off x="4105338" y="2954475"/>
            <a:ext cx="1906200" cy="554100"/>
          </a:xfrm>
          <a:prstGeom prst="rect">
            <a:avLst/>
          </a:prstGeom>
          <a:solidFill>
            <a:srgbClr val="191919"/>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2300">
                <a:solidFill>
                  <a:srgbClr val="FFFF00"/>
                </a:solidFill>
                <a:latin typeface="Montserrat"/>
                <a:ea typeface="Montserrat"/>
                <a:cs typeface="Montserrat"/>
                <a:sym typeface="Montserrat"/>
              </a:rPr>
              <a:t>arch</a:t>
            </a:r>
            <a:r>
              <a:rPr lang="es" sz="2300">
                <a:solidFill>
                  <a:schemeClr val="dk1"/>
                </a:solidFill>
                <a:latin typeface="Montserrat"/>
                <a:ea typeface="Montserrat"/>
                <a:cs typeface="Montserrat"/>
                <a:sym typeface="Montserrat"/>
              </a:rPr>
              <a:t>.</a:t>
            </a:r>
            <a:r>
              <a:rPr lang="es" sz="2300">
                <a:solidFill>
                  <a:srgbClr val="00FFFF"/>
                </a:solidFill>
                <a:latin typeface="Montserrat"/>
                <a:ea typeface="Montserrat"/>
                <a:cs typeface="Montserrat"/>
                <a:sym typeface="Montserrat"/>
              </a:rPr>
              <a:t>close</a:t>
            </a:r>
            <a:r>
              <a:rPr lang="es" sz="2300">
                <a:solidFill>
                  <a:schemeClr val="dk1"/>
                </a:solidFill>
                <a:latin typeface="Montserrat"/>
                <a:ea typeface="Montserrat"/>
                <a:cs typeface="Montserrat"/>
                <a:sym typeface="Montserrat"/>
              </a:rPr>
              <a:t>();</a:t>
            </a:r>
            <a:endParaRPr sz="2300">
              <a:solidFill>
                <a:schemeClr val="dk1"/>
              </a:solidFill>
              <a:latin typeface="Montserrat"/>
              <a:ea typeface="Montserrat"/>
              <a:cs typeface="Montserrat"/>
              <a:sym typeface="Montserrat"/>
            </a:endParaRPr>
          </a:p>
        </p:txBody>
      </p:sp>
      <p:sp>
        <p:nvSpPr>
          <p:cNvPr id="1308" name="Google Shape;1308;p39"/>
          <p:cNvSpPr txBox="1"/>
          <p:nvPr/>
        </p:nvSpPr>
        <p:spPr>
          <a:xfrm>
            <a:off x="5177450" y="4278150"/>
            <a:ext cx="3887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a:solidFill>
                  <a:schemeClr val="dk1"/>
                </a:solidFill>
                <a:latin typeface="Montserrat"/>
                <a:ea typeface="Montserrat"/>
                <a:cs typeface="Montserrat"/>
                <a:sym typeface="Montserrat"/>
              </a:rPr>
              <a:t>Nota:</a:t>
            </a:r>
            <a:endParaRPr sz="1000">
              <a:solidFill>
                <a:schemeClr val="dk1"/>
              </a:solidFill>
              <a:latin typeface="Montserrat"/>
              <a:ea typeface="Montserrat"/>
              <a:cs typeface="Montserrat"/>
              <a:sym typeface="Montserrat"/>
            </a:endParaRPr>
          </a:p>
          <a:p>
            <a:pPr indent="0" lvl="0" marL="0" rtl="0" algn="l">
              <a:spcBef>
                <a:spcPts val="0"/>
              </a:spcBef>
              <a:spcAft>
                <a:spcPts val="0"/>
              </a:spcAft>
              <a:buNone/>
            </a:pPr>
            <a:r>
              <a:rPr lang="es" sz="1000">
                <a:solidFill>
                  <a:schemeClr val="dk1"/>
                </a:solidFill>
                <a:latin typeface="Montserrat"/>
                <a:ea typeface="Montserrat"/>
                <a:cs typeface="Montserrat"/>
                <a:sym typeface="Montserrat"/>
              </a:rPr>
              <a:t>&gt; Esto no se suele usar en el el curso, pero en caso de ser necesario simplemente se pondría al final de la función de donde se esté haciendo uso.</a:t>
            </a:r>
            <a:endParaRPr sz="1000">
              <a:solidFill>
                <a:schemeClr val="dk1"/>
              </a:solidFill>
              <a:latin typeface="Montserrat"/>
              <a:ea typeface="Montserrat"/>
              <a:cs typeface="Montserrat"/>
              <a:sym typeface="Montserrat"/>
            </a:endParaRPr>
          </a:p>
        </p:txBody>
      </p:sp>
      <p:sp>
        <p:nvSpPr>
          <p:cNvPr id="1309" name="Google Shape;1309;p39"/>
          <p:cNvSpPr txBox="1"/>
          <p:nvPr/>
        </p:nvSpPr>
        <p:spPr>
          <a:xfrm>
            <a:off x="2776813" y="2782675"/>
            <a:ext cx="109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solidFill>
                  <a:schemeClr val="dk1"/>
                </a:solidFill>
                <a:latin typeface="Montserrat"/>
                <a:ea typeface="Montserrat"/>
                <a:cs typeface="Montserrat"/>
                <a:sym typeface="Montserrat"/>
              </a:rPr>
              <a:t>ifstream</a:t>
            </a:r>
            <a:endParaRPr b="1">
              <a:solidFill>
                <a:schemeClr val="dk1"/>
              </a:solidFill>
              <a:latin typeface="Montserrat"/>
              <a:ea typeface="Montserrat"/>
              <a:cs typeface="Montserrat"/>
              <a:sym typeface="Montserrat"/>
            </a:endParaRPr>
          </a:p>
        </p:txBody>
      </p:sp>
      <p:sp>
        <p:nvSpPr>
          <p:cNvPr id="1310" name="Google Shape;1310;p39"/>
          <p:cNvSpPr txBox="1"/>
          <p:nvPr/>
        </p:nvSpPr>
        <p:spPr>
          <a:xfrm>
            <a:off x="2734363" y="3673500"/>
            <a:ext cx="11772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chemeClr val="dk1"/>
                </a:solidFill>
                <a:latin typeface="Montserrat"/>
                <a:ea typeface="Montserrat"/>
                <a:cs typeface="Montserrat"/>
                <a:sym typeface="Montserrat"/>
              </a:rPr>
              <a:t>ofstream</a:t>
            </a:r>
            <a:endParaRPr b="1">
              <a:solidFill>
                <a:schemeClr val="dk1"/>
              </a:solidFill>
              <a:latin typeface="Montserrat"/>
              <a:ea typeface="Montserrat"/>
              <a:cs typeface="Montserrat"/>
              <a:sym typeface="Montserrat"/>
            </a:endParaRPr>
          </a:p>
        </p:txBody>
      </p:sp>
      <p:cxnSp>
        <p:nvCxnSpPr>
          <p:cNvPr id="1311" name="Google Shape;1311;p39"/>
          <p:cNvCxnSpPr>
            <a:stCxn id="1310" idx="0"/>
          </p:cNvCxnSpPr>
          <p:nvPr/>
        </p:nvCxnSpPr>
        <p:spPr>
          <a:xfrm flipH="1" rot="10800000">
            <a:off x="3322963" y="3463500"/>
            <a:ext cx="779400" cy="210000"/>
          </a:xfrm>
          <a:prstGeom prst="straightConnector1">
            <a:avLst/>
          </a:prstGeom>
          <a:noFill/>
          <a:ln cap="flat" cmpd="sng" w="9525">
            <a:solidFill>
              <a:schemeClr val="dk2"/>
            </a:solidFill>
            <a:prstDash val="solid"/>
            <a:round/>
            <a:headEnd len="med" w="med" type="none"/>
            <a:tailEnd len="med" w="med" type="triangle"/>
          </a:ln>
        </p:spPr>
      </p:cxnSp>
      <p:cxnSp>
        <p:nvCxnSpPr>
          <p:cNvPr id="1312" name="Google Shape;1312;p39"/>
          <p:cNvCxnSpPr>
            <a:stCxn id="1309" idx="2"/>
            <a:endCxn id="1307" idx="1"/>
          </p:cNvCxnSpPr>
          <p:nvPr/>
        </p:nvCxnSpPr>
        <p:spPr>
          <a:xfrm>
            <a:off x="3322963" y="3182875"/>
            <a:ext cx="782400" cy="48600"/>
          </a:xfrm>
          <a:prstGeom prst="straightConnector1">
            <a:avLst/>
          </a:prstGeom>
          <a:noFill/>
          <a:ln cap="flat" cmpd="sng" w="9525">
            <a:solidFill>
              <a:schemeClr val="dk2"/>
            </a:solidFill>
            <a:prstDash val="solid"/>
            <a:round/>
            <a:headEnd len="med" w="med" type="none"/>
            <a:tailEnd len="med" w="med" type="triangle"/>
          </a:ln>
        </p:spPr>
      </p:cxnSp>
      <p:sp>
        <p:nvSpPr>
          <p:cNvPr id="1313" name="Google Shape;1313;p39"/>
          <p:cNvSpPr txBox="1"/>
          <p:nvPr/>
        </p:nvSpPr>
        <p:spPr>
          <a:xfrm>
            <a:off x="4102375" y="3693263"/>
            <a:ext cx="498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solidFill>
                  <a:srgbClr val="00FF00"/>
                </a:solidFill>
                <a:latin typeface="Montserrat"/>
                <a:ea typeface="Montserrat"/>
                <a:cs typeface="Montserrat"/>
                <a:sym typeface="Montserrat"/>
              </a:rPr>
              <a:t>Entonces esto nos lleva a hablar de los métodos!</a:t>
            </a:r>
            <a:endParaRPr b="1">
              <a:solidFill>
                <a:srgbClr val="00FF00"/>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7" name="Shape 1317"/>
        <p:cNvGrpSpPr/>
        <p:nvPr/>
      </p:nvGrpSpPr>
      <p:grpSpPr>
        <a:xfrm>
          <a:off x="0" y="0"/>
          <a:ext cx="0" cy="0"/>
          <a:chOff x="0" y="0"/>
          <a:chExt cx="0" cy="0"/>
        </a:xfrm>
      </p:grpSpPr>
      <p:sp>
        <p:nvSpPr>
          <p:cNvPr id="1318" name="Google Shape;1318;p40"/>
          <p:cNvSpPr txBox="1"/>
          <p:nvPr/>
        </p:nvSpPr>
        <p:spPr>
          <a:xfrm>
            <a:off x="1258025" y="269400"/>
            <a:ext cx="74976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3000">
                <a:solidFill>
                  <a:schemeClr val="dk1"/>
                </a:solidFill>
                <a:latin typeface="Montserrat"/>
                <a:ea typeface="Montserrat"/>
                <a:cs typeface="Montserrat"/>
                <a:sym typeface="Montserrat"/>
              </a:rPr>
              <a:t>MÉTODOS</a:t>
            </a:r>
            <a:r>
              <a:rPr b="1" lang="es" sz="3000">
                <a:solidFill>
                  <a:schemeClr val="dk1"/>
                </a:solidFill>
                <a:latin typeface="Montserrat"/>
                <a:ea typeface="Montserrat"/>
                <a:cs typeface="Montserrat"/>
                <a:sym typeface="Montserrat"/>
              </a:rPr>
              <a:t> .. COMPARTIDOS?!</a:t>
            </a:r>
            <a:endParaRPr b="1" sz="3000">
              <a:solidFill>
                <a:schemeClr val="dk1"/>
              </a:solidFill>
              <a:latin typeface="Montserrat"/>
              <a:ea typeface="Montserrat"/>
              <a:cs typeface="Montserrat"/>
              <a:sym typeface="Montserrat"/>
            </a:endParaRPr>
          </a:p>
        </p:txBody>
      </p:sp>
      <p:sp>
        <p:nvSpPr>
          <p:cNvPr id="1319" name="Google Shape;1319;p40"/>
          <p:cNvSpPr txBox="1"/>
          <p:nvPr/>
        </p:nvSpPr>
        <p:spPr>
          <a:xfrm>
            <a:off x="129350" y="1087300"/>
            <a:ext cx="5196600" cy="32016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chemeClr val="dk1"/>
                </a:solidFill>
                <a:latin typeface="Montserrat"/>
                <a:ea typeface="Montserrat"/>
                <a:cs typeface="Montserrat"/>
                <a:sym typeface="Montserrat"/>
              </a:rPr>
              <a:t>Así como se ve, y pues es lógico viendo que las librerías son “iostream”  y “fstream” , ¡algo en </a:t>
            </a:r>
            <a:r>
              <a:rPr lang="es">
                <a:solidFill>
                  <a:schemeClr val="dk1"/>
                </a:solidFill>
                <a:latin typeface="Montserrat"/>
                <a:ea typeface="Montserrat"/>
                <a:cs typeface="Montserrat"/>
                <a:sym typeface="Montserrat"/>
              </a:rPr>
              <a:t>común</a:t>
            </a:r>
            <a:r>
              <a:rPr lang="es">
                <a:solidFill>
                  <a:schemeClr val="dk1"/>
                </a:solidFill>
                <a:latin typeface="Montserrat"/>
                <a:ea typeface="Montserrat"/>
                <a:cs typeface="Montserrat"/>
                <a:sym typeface="Montserrat"/>
              </a:rPr>
              <a:t> debían tener!</a:t>
            </a:r>
            <a:br>
              <a:rPr lang="es">
                <a:solidFill>
                  <a:schemeClr val="dk1"/>
                </a:solidFill>
                <a:latin typeface="Montserrat"/>
                <a:ea typeface="Montserrat"/>
                <a:cs typeface="Montserrat"/>
                <a:sym typeface="Montserrat"/>
              </a:rPr>
            </a:br>
            <a:r>
              <a:rPr lang="es">
                <a:solidFill>
                  <a:schemeClr val="dk1"/>
                </a:solidFill>
                <a:latin typeface="Montserrat"/>
                <a:ea typeface="Montserrat"/>
                <a:cs typeface="Montserrat"/>
                <a:sym typeface="Montserrat"/>
              </a:rPr>
              <a:t>Entonces..</a:t>
            </a:r>
            <a:br>
              <a:rPr lang="es">
                <a:solidFill>
                  <a:schemeClr val="dk1"/>
                </a:solidFill>
                <a:latin typeface="Montserrat"/>
                <a:ea typeface="Montserrat"/>
                <a:cs typeface="Montserrat"/>
                <a:sym typeface="Montserrat"/>
              </a:rPr>
            </a:br>
            <a:r>
              <a:rPr lang="es">
                <a:solidFill>
                  <a:schemeClr val="dk1"/>
                </a:solidFill>
                <a:latin typeface="Montserrat"/>
                <a:ea typeface="Montserrat"/>
                <a:cs typeface="Montserrat"/>
                <a:sym typeface="Montserrat"/>
              </a:rPr>
              <a:t>&gt;&gt; TODOS LOS </a:t>
            </a:r>
            <a:r>
              <a:rPr lang="es">
                <a:solidFill>
                  <a:schemeClr val="dk1"/>
                </a:solidFill>
                <a:latin typeface="Montserrat"/>
                <a:ea typeface="Montserrat"/>
                <a:cs typeface="Montserrat"/>
                <a:sym typeface="Montserrat"/>
              </a:rPr>
              <a:t>MÉTODOS</a:t>
            </a:r>
            <a:r>
              <a:rPr lang="es">
                <a:solidFill>
                  <a:schemeClr val="dk1"/>
                </a:solidFill>
                <a:latin typeface="Montserrat"/>
                <a:ea typeface="Montserrat"/>
                <a:cs typeface="Montserrat"/>
                <a:sym typeface="Montserrat"/>
              </a:rPr>
              <a:t> (y sobrecargas) ESTUDIADOS PARA LOS OBJETOS DE LA CLASE  </a:t>
            </a:r>
            <a:r>
              <a:rPr lang="es">
                <a:solidFill>
                  <a:srgbClr val="00FFFF"/>
                </a:solidFill>
                <a:latin typeface="Montserrat"/>
                <a:ea typeface="Montserrat"/>
                <a:cs typeface="Montserrat"/>
                <a:sym typeface="Montserrat"/>
              </a:rPr>
              <a:t>“OSTREAM” (cout)</a:t>
            </a:r>
            <a:r>
              <a:rPr lang="es">
                <a:solidFill>
                  <a:schemeClr val="dk1"/>
                </a:solidFill>
                <a:latin typeface="Montserrat"/>
                <a:ea typeface="Montserrat"/>
                <a:cs typeface="Montserrat"/>
                <a:sym typeface="Montserrat"/>
              </a:rPr>
              <a:t> SON LOS MISMOS QUE PARA LOS DE LA CLASE </a:t>
            </a:r>
            <a:r>
              <a:rPr lang="es">
                <a:solidFill>
                  <a:srgbClr val="FFFF00"/>
                </a:solidFill>
                <a:latin typeface="Montserrat"/>
                <a:ea typeface="Montserrat"/>
                <a:cs typeface="Montserrat"/>
                <a:sym typeface="Montserrat"/>
              </a:rPr>
              <a:t>“OFSTREAM”</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rPr lang="es">
                <a:solidFill>
                  <a:schemeClr val="dk1"/>
                </a:solidFill>
                <a:latin typeface="Montserrat"/>
                <a:ea typeface="Montserrat"/>
                <a:cs typeface="Montserrat"/>
                <a:sym typeface="Montserrat"/>
              </a:rPr>
              <a:t>&gt;&gt; TODOS LOS </a:t>
            </a:r>
            <a:r>
              <a:rPr lang="es">
                <a:solidFill>
                  <a:schemeClr val="dk1"/>
                </a:solidFill>
                <a:latin typeface="Montserrat"/>
                <a:ea typeface="Montserrat"/>
                <a:cs typeface="Montserrat"/>
                <a:sym typeface="Montserrat"/>
              </a:rPr>
              <a:t>MÉTODOS</a:t>
            </a:r>
            <a:r>
              <a:rPr lang="es">
                <a:solidFill>
                  <a:schemeClr val="dk1"/>
                </a:solidFill>
                <a:latin typeface="Montserrat"/>
                <a:ea typeface="Montserrat"/>
                <a:cs typeface="Montserrat"/>
                <a:sym typeface="Montserrat"/>
              </a:rPr>
              <a:t> (y </a:t>
            </a:r>
            <a:r>
              <a:rPr lang="es">
                <a:solidFill>
                  <a:schemeClr val="dk1"/>
                </a:solidFill>
                <a:latin typeface="Montserrat"/>
                <a:ea typeface="Montserrat"/>
                <a:cs typeface="Montserrat"/>
                <a:sym typeface="Montserrat"/>
              </a:rPr>
              <a:t>sobrecargas</a:t>
            </a:r>
            <a:r>
              <a:rPr lang="es">
                <a:solidFill>
                  <a:schemeClr val="dk1"/>
                </a:solidFill>
                <a:latin typeface="Montserrat"/>
                <a:ea typeface="Montserrat"/>
                <a:cs typeface="Montserrat"/>
                <a:sym typeface="Montserrat"/>
              </a:rPr>
              <a:t>) ESTUDIADOS PARA LOS OBJETOS DE LA CLASE </a:t>
            </a:r>
            <a:r>
              <a:rPr lang="es">
                <a:solidFill>
                  <a:srgbClr val="00FFFF"/>
                </a:solidFill>
                <a:latin typeface="Montserrat"/>
                <a:ea typeface="Montserrat"/>
                <a:cs typeface="Montserrat"/>
                <a:sym typeface="Montserrat"/>
              </a:rPr>
              <a:t>“ISTREAM” (cin)</a:t>
            </a:r>
            <a:r>
              <a:rPr lang="es">
                <a:solidFill>
                  <a:schemeClr val="dk1"/>
                </a:solidFill>
                <a:latin typeface="Montserrat"/>
                <a:ea typeface="Montserrat"/>
                <a:cs typeface="Montserrat"/>
                <a:sym typeface="Montserrat"/>
              </a:rPr>
              <a:t> SON LOS MISMOS QUE PARA LOS DE LA CLASE </a:t>
            </a:r>
            <a:r>
              <a:rPr lang="es">
                <a:solidFill>
                  <a:srgbClr val="FFFF00"/>
                </a:solidFill>
                <a:latin typeface="Montserrat"/>
                <a:ea typeface="Montserrat"/>
                <a:cs typeface="Montserrat"/>
                <a:sym typeface="Montserrat"/>
              </a:rPr>
              <a:t>“IFSTREAM”</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
        <p:nvSpPr>
          <p:cNvPr id="1320" name="Google Shape;1320;p40"/>
          <p:cNvSpPr txBox="1"/>
          <p:nvPr/>
        </p:nvSpPr>
        <p:spPr>
          <a:xfrm>
            <a:off x="5466850" y="2855538"/>
            <a:ext cx="19473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FF00"/>
                </a:solidFill>
                <a:latin typeface="Montserrat"/>
                <a:ea typeface="Montserrat"/>
                <a:cs typeface="Montserrat"/>
                <a:sym typeface="Montserrat"/>
              </a:rPr>
              <a:t>archEntrada</a:t>
            </a:r>
            <a:r>
              <a:rPr lang="es">
                <a:solidFill>
                  <a:schemeClr val="dk1"/>
                </a:solidFill>
                <a:latin typeface="Montserrat"/>
                <a:ea typeface="Montserrat"/>
                <a:cs typeface="Montserrat"/>
                <a:sym typeface="Montserrat"/>
              </a:rPr>
              <a:t>.</a:t>
            </a:r>
            <a:r>
              <a:rPr lang="es">
                <a:solidFill>
                  <a:srgbClr val="00FFFF"/>
                </a:solidFill>
                <a:latin typeface="Montserrat"/>
                <a:ea typeface="Montserrat"/>
                <a:cs typeface="Montserrat"/>
                <a:sym typeface="Montserrat"/>
              </a:rPr>
              <a:t>get</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
        <p:nvSpPr>
          <p:cNvPr id="1321" name="Google Shape;1321;p40"/>
          <p:cNvSpPr txBox="1"/>
          <p:nvPr/>
        </p:nvSpPr>
        <p:spPr>
          <a:xfrm>
            <a:off x="5466838" y="2207688"/>
            <a:ext cx="24477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00FF"/>
                </a:solidFill>
                <a:latin typeface="Montserrat"/>
                <a:ea typeface="Montserrat"/>
                <a:cs typeface="Montserrat"/>
                <a:sym typeface="Montserrat"/>
              </a:rPr>
              <a:t>archSalida</a:t>
            </a:r>
            <a:r>
              <a:rPr lang="es">
                <a:solidFill>
                  <a:schemeClr val="dk1"/>
                </a:solidFill>
                <a:latin typeface="Montserrat"/>
                <a:ea typeface="Montserrat"/>
                <a:cs typeface="Montserrat"/>
                <a:sym typeface="Montserrat"/>
              </a:rPr>
              <a:t>.</a:t>
            </a:r>
            <a:r>
              <a:rPr lang="es">
                <a:solidFill>
                  <a:srgbClr val="00FFFF"/>
                </a:solidFill>
                <a:latin typeface="Montserrat"/>
                <a:ea typeface="Montserrat"/>
                <a:cs typeface="Montserrat"/>
                <a:sym typeface="Montserrat"/>
              </a:rPr>
              <a:t>precision</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
        <p:nvSpPr>
          <p:cNvPr id="1322" name="Google Shape;1322;p40"/>
          <p:cNvSpPr txBox="1"/>
          <p:nvPr/>
        </p:nvSpPr>
        <p:spPr>
          <a:xfrm>
            <a:off x="5466850" y="3888700"/>
            <a:ext cx="2043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FF00"/>
                </a:solidFill>
                <a:latin typeface="Montserrat"/>
                <a:ea typeface="Montserrat"/>
                <a:cs typeface="Montserrat"/>
                <a:sym typeface="Montserrat"/>
              </a:rPr>
              <a:t>archEntrada</a:t>
            </a:r>
            <a:r>
              <a:rPr lang="es">
                <a:solidFill>
                  <a:schemeClr val="dk1"/>
                </a:solidFill>
                <a:latin typeface="Montserrat"/>
                <a:ea typeface="Montserrat"/>
                <a:cs typeface="Montserrat"/>
                <a:sym typeface="Montserrat"/>
              </a:rPr>
              <a:t>.</a:t>
            </a:r>
            <a:r>
              <a:rPr lang="es">
                <a:solidFill>
                  <a:srgbClr val="00FFFF"/>
                </a:solidFill>
                <a:latin typeface="Montserrat"/>
                <a:ea typeface="Montserrat"/>
                <a:cs typeface="Montserrat"/>
                <a:sym typeface="Montserrat"/>
              </a:rPr>
              <a:t>eof</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
        <p:nvSpPr>
          <p:cNvPr id="1323" name="Google Shape;1323;p40"/>
          <p:cNvSpPr txBox="1"/>
          <p:nvPr/>
        </p:nvSpPr>
        <p:spPr>
          <a:xfrm>
            <a:off x="5466838" y="1071150"/>
            <a:ext cx="24477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00FF"/>
                </a:solidFill>
                <a:latin typeface="Montserrat"/>
                <a:ea typeface="Montserrat"/>
                <a:cs typeface="Montserrat"/>
                <a:sym typeface="Montserrat"/>
              </a:rPr>
              <a:t>archSalida</a:t>
            </a:r>
            <a:r>
              <a:rPr lang="es">
                <a:solidFill>
                  <a:schemeClr val="dk1"/>
                </a:solidFill>
                <a:latin typeface="Montserrat"/>
                <a:ea typeface="Montserrat"/>
                <a:cs typeface="Montserrat"/>
                <a:sym typeface="Montserrat"/>
              </a:rPr>
              <a:t>.</a:t>
            </a:r>
            <a:r>
              <a:rPr lang="es">
                <a:solidFill>
                  <a:srgbClr val="00FFFF"/>
                </a:solidFill>
                <a:latin typeface="Montserrat"/>
                <a:ea typeface="Montserrat"/>
                <a:cs typeface="Montserrat"/>
                <a:sym typeface="Montserrat"/>
              </a:rPr>
              <a:t>fill</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
        <p:nvSpPr>
          <p:cNvPr id="1324" name="Google Shape;1324;p40"/>
          <p:cNvSpPr txBox="1"/>
          <p:nvPr/>
        </p:nvSpPr>
        <p:spPr>
          <a:xfrm>
            <a:off x="5466851" y="1639425"/>
            <a:ext cx="34119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00FF"/>
                </a:solidFill>
                <a:latin typeface="Montserrat"/>
                <a:ea typeface="Montserrat"/>
                <a:cs typeface="Montserrat"/>
                <a:sym typeface="Montserrat"/>
              </a:rPr>
              <a:t>archSalida</a:t>
            </a:r>
            <a:r>
              <a:rPr lang="es">
                <a:solidFill>
                  <a:srgbClr val="00FF00"/>
                </a:solidFill>
                <a:latin typeface="Montserrat"/>
                <a:ea typeface="Montserrat"/>
                <a:cs typeface="Montserrat"/>
                <a:sym typeface="Montserrat"/>
              </a:rPr>
              <a:t>&lt;&lt;</a:t>
            </a:r>
            <a:r>
              <a:rPr lang="es">
                <a:solidFill>
                  <a:schemeClr val="dk1"/>
                </a:solidFill>
                <a:latin typeface="Montserrat"/>
                <a:ea typeface="Montserrat"/>
                <a:cs typeface="Montserrat"/>
                <a:sym typeface="Montserrat"/>
              </a:rPr>
              <a:t>setw(10)</a:t>
            </a:r>
            <a:r>
              <a:rPr lang="es">
                <a:solidFill>
                  <a:srgbClr val="00FF00"/>
                </a:solidFill>
                <a:latin typeface="Montserrat"/>
                <a:ea typeface="Montserrat"/>
                <a:cs typeface="Montserrat"/>
                <a:sym typeface="Montserrat"/>
              </a:rPr>
              <a:t>&lt;&lt;</a:t>
            </a:r>
            <a:r>
              <a:rPr lang="es">
                <a:solidFill>
                  <a:schemeClr val="dk1"/>
                </a:solidFill>
                <a:latin typeface="Montserrat"/>
                <a:ea typeface="Montserrat"/>
                <a:cs typeface="Montserrat"/>
                <a:sym typeface="Montserrat"/>
              </a:rPr>
              <a:t>”hola”</a:t>
            </a:r>
            <a:r>
              <a:rPr lang="es">
                <a:solidFill>
                  <a:srgbClr val="00FF00"/>
                </a:solidFill>
                <a:latin typeface="Montserrat"/>
                <a:ea typeface="Montserrat"/>
                <a:cs typeface="Montserrat"/>
                <a:sym typeface="Montserrat"/>
              </a:rPr>
              <a:t>&lt;&lt;</a:t>
            </a:r>
            <a:r>
              <a:rPr lang="es">
                <a:solidFill>
                  <a:schemeClr val="dk1"/>
                </a:solidFill>
                <a:latin typeface="Montserrat"/>
                <a:ea typeface="Montserrat"/>
                <a:cs typeface="Montserrat"/>
                <a:sym typeface="Montserrat"/>
              </a:rPr>
              <a:t>endl;</a:t>
            </a:r>
            <a:endParaRPr>
              <a:solidFill>
                <a:schemeClr val="dk1"/>
              </a:solidFill>
              <a:latin typeface="Montserrat"/>
              <a:ea typeface="Montserrat"/>
              <a:cs typeface="Montserrat"/>
              <a:sym typeface="Montserrat"/>
            </a:endParaRPr>
          </a:p>
        </p:txBody>
      </p:sp>
      <p:sp>
        <p:nvSpPr>
          <p:cNvPr id="1325" name="Google Shape;1325;p40"/>
          <p:cNvSpPr txBox="1"/>
          <p:nvPr/>
        </p:nvSpPr>
        <p:spPr>
          <a:xfrm>
            <a:off x="5466850" y="3344238"/>
            <a:ext cx="28233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FF00"/>
                </a:solidFill>
                <a:latin typeface="Montserrat"/>
                <a:ea typeface="Montserrat"/>
                <a:cs typeface="Montserrat"/>
                <a:sym typeface="Montserrat"/>
              </a:rPr>
              <a:t>archEntrada</a:t>
            </a:r>
            <a:r>
              <a:rPr lang="es">
                <a:solidFill>
                  <a:srgbClr val="00FF00"/>
                </a:solidFill>
                <a:latin typeface="Montserrat"/>
                <a:ea typeface="Montserrat"/>
                <a:cs typeface="Montserrat"/>
                <a:sym typeface="Montserrat"/>
              </a:rPr>
              <a:t>&gt;&gt;</a:t>
            </a:r>
            <a:r>
              <a:rPr lang="es">
                <a:solidFill>
                  <a:schemeClr val="dk1"/>
                </a:solidFill>
                <a:latin typeface="Montserrat"/>
                <a:ea typeface="Montserrat"/>
                <a:cs typeface="Montserrat"/>
                <a:sym typeface="Montserrat"/>
              </a:rPr>
              <a:t>letra</a:t>
            </a:r>
            <a:r>
              <a:rPr lang="es">
                <a:solidFill>
                  <a:srgbClr val="00FF00"/>
                </a:solidFill>
                <a:latin typeface="Montserrat"/>
                <a:ea typeface="Montserrat"/>
                <a:cs typeface="Montserrat"/>
                <a:sym typeface="Montserrat"/>
              </a:rPr>
              <a:t>&gt;&gt;</a:t>
            </a:r>
            <a:r>
              <a:rPr lang="es">
                <a:solidFill>
                  <a:schemeClr val="dk1"/>
                </a:solidFill>
                <a:latin typeface="Montserrat"/>
                <a:ea typeface="Montserrat"/>
                <a:cs typeface="Montserrat"/>
                <a:sym typeface="Montserrat"/>
              </a:rPr>
              <a:t>ws</a:t>
            </a:r>
            <a:r>
              <a:rPr lang="es">
                <a:solidFill>
                  <a:schemeClr val="dk1"/>
                </a:solidFill>
                <a:latin typeface="Montserrat"/>
                <a:ea typeface="Montserrat"/>
                <a:cs typeface="Montserrat"/>
                <a:sym typeface="Montserrat"/>
              </a:rPr>
              <a:t>;</a:t>
            </a:r>
            <a:endParaRPr>
              <a:solidFill>
                <a:schemeClr val="dk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